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0" r:id="rId5"/>
    <p:sldId id="263" r:id="rId6"/>
    <p:sldId id="264" r:id="rId7"/>
    <p:sldId id="265" r:id="rId8"/>
    <p:sldId id="266" r:id="rId9"/>
    <p:sldId id="267" r:id="rId10"/>
    <p:sldId id="269" r:id="rId11"/>
    <p:sldId id="270" r:id="rId12"/>
    <p:sldId id="271" r:id="rId13"/>
    <p:sldId id="272" r:id="rId14"/>
    <p:sldId id="273" r:id="rId15"/>
    <p:sldId id="275" r:id="rId16"/>
    <p:sldId id="276" r:id="rId17"/>
    <p:sldId id="278" r:id="rId18"/>
    <p:sldId id="279" r:id="rId19"/>
    <p:sldId id="298" r:id="rId20"/>
    <p:sldId id="281" r:id="rId21"/>
    <p:sldId id="296" r:id="rId22"/>
    <p:sldId id="297" r:id="rId23"/>
    <p:sldId id="295" r:id="rId2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snapToGrid="0">
      <p:cViewPr varScale="1">
        <p:scale>
          <a:sx n="111" d="100"/>
          <a:sy n="111" d="100"/>
        </p:scale>
        <p:origin x="534" y="96"/>
      </p:cViewPr>
      <p:guideLst/>
    </p:cSldViewPr>
  </p:slideViewPr>
  <p:outlineViewPr>
    <p:cViewPr>
      <p:scale>
        <a:sx n="33" d="100"/>
        <a:sy n="33" d="100"/>
      </p:scale>
      <p:origin x="0" y="-33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D3914-584A-1307-710F-EF4DAEA75B9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611E647-09AE-3991-EF35-2A25DF8B8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547B7219-68B9-9D0D-C2DA-E734A28C37E7}"/>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848B31E1-65BB-B773-D0E3-0731B29DA78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F279EFA-2267-9564-881B-7EA530007C98}"/>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279420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3ED67-58ED-74D1-7306-6B1B53EBE6E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74CBC7B-4A34-F18C-B816-98E83257FF2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0BEC0FF-4A0C-1ADE-2B8D-A1800372DC7C}"/>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1DBB538E-A1EE-EF9B-46AC-927CFEE3362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7E41A42-457C-A049-39CB-21961ED083DB}"/>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225626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68155AE-9B41-607F-AAB2-EA7E2C04F52E}"/>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BEA46D8-E183-C4FD-87EF-E2643084AA4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2D56923-04B8-0B23-3814-20CD3DEB37B6}"/>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1F876612-A66B-2634-6EF0-99D4D5B26CB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804E93-B45B-52AE-3381-925277ACBB59}"/>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151516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58509-04E4-0724-2BAA-DE44183A33A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5A134EC-4FBD-BBE7-9CD5-24EAAE2F429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E2984D8-63D5-1D0F-6108-165D8E2E68B6}"/>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8996040B-0D75-FC7D-4105-B1012838804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44E12CD-76F9-ADF7-4924-4020DA521CA1}"/>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32571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8CF3B-6C29-D9F2-6A68-50BD4D0D709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DF0C6F2-E2A7-7589-50B8-FF448E4B0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72ACDA-B076-F7AC-F2EF-BE6CD62A63D7}"/>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6544C7CF-1D99-456C-FF3A-F760309CE49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8CFF9D5-4AB2-77A9-F899-15BE5ED0FFFB}"/>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313431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B3FF2-DC5B-25F8-953D-4962D36E52D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804BE7E-1568-64B3-412E-16F4891343D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5CABACD-5401-A58A-934D-5B287F1DD16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14C0FE82-AF91-AF10-A328-49ECDDFC22B3}"/>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6" name="Tijdelijke aanduiding voor voettekst 5">
            <a:extLst>
              <a:ext uri="{FF2B5EF4-FFF2-40B4-BE49-F238E27FC236}">
                <a16:creationId xmlns:a16="http://schemas.microsoft.com/office/drawing/2014/main" id="{E06E7BFC-B8A0-9211-3512-948263C0F52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39AE147-9E32-6920-52BF-7F9C62767B70}"/>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246134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A4DBF-B724-ACE9-6BA6-63BF3ABE544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4406E8E-8B73-4359-C637-32C8CF594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71B138D-3F24-E7EE-0B87-210EAA246A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DCF579C0-165A-9989-9368-183D3ED1C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56E70C-F754-2482-7E96-625866DF331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69873F90-A218-23BA-3A39-36E47675827F}"/>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8" name="Tijdelijke aanduiding voor voettekst 7">
            <a:extLst>
              <a:ext uri="{FF2B5EF4-FFF2-40B4-BE49-F238E27FC236}">
                <a16:creationId xmlns:a16="http://schemas.microsoft.com/office/drawing/2014/main" id="{9633A9C3-E68C-2FD7-73A2-99E48BE3B3C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29A53C5-B38D-0325-8900-3D42D96D044A}"/>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18479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65C28-7EB9-B9EB-C9B2-B82A5678916D}"/>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7C29294-956B-4425-135C-FF7D871F4DF2}"/>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4" name="Tijdelijke aanduiding voor voettekst 3">
            <a:extLst>
              <a:ext uri="{FF2B5EF4-FFF2-40B4-BE49-F238E27FC236}">
                <a16:creationId xmlns:a16="http://schemas.microsoft.com/office/drawing/2014/main" id="{A791A143-2A5B-E563-1B16-32F28029F046}"/>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6C437C1-F992-B1B9-18E6-61A7F020A312}"/>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377413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3FF2B45-3EEF-ABC6-4733-FDFA4A101F19}"/>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3" name="Tijdelijke aanduiding voor voettekst 2">
            <a:extLst>
              <a:ext uri="{FF2B5EF4-FFF2-40B4-BE49-F238E27FC236}">
                <a16:creationId xmlns:a16="http://schemas.microsoft.com/office/drawing/2014/main" id="{271BF97F-5FDF-CFAE-CCF6-C35D4512A65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C1510BE-A073-3D82-17B1-94D992CBB9B9}"/>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127129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8BCEC-559C-06FF-C8D9-6FBC01B2A7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60DE0FD-82A4-7185-B128-69CFC1A83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13CC1526-45BC-0B64-2100-CEC71C447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37E3EB6-6C14-68A0-B245-2F5CDD68A115}"/>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6" name="Tijdelijke aanduiding voor voettekst 5">
            <a:extLst>
              <a:ext uri="{FF2B5EF4-FFF2-40B4-BE49-F238E27FC236}">
                <a16:creationId xmlns:a16="http://schemas.microsoft.com/office/drawing/2014/main" id="{C3AA0B04-4C8C-EB19-A946-E1B70CAC33A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FB42D0C-7349-6C0A-3D95-52929E566FDD}"/>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382925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295E1-03C3-57D3-E271-96319F67389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3A89B07-444A-1E56-F0E1-AB06ED83D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703C61D3-43CC-8C99-956B-7E1B6D67B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974002-203D-1465-24DE-C6C6CA854BB3}"/>
              </a:ext>
            </a:extLst>
          </p:cNvPr>
          <p:cNvSpPr>
            <a:spLocks noGrp="1"/>
          </p:cNvSpPr>
          <p:nvPr>
            <p:ph type="dt" sz="half" idx="10"/>
          </p:nvPr>
        </p:nvSpPr>
        <p:spPr/>
        <p:txBody>
          <a:bodyPr/>
          <a:lstStyle/>
          <a:p>
            <a:fld id="{5AB19D13-E8DA-4AA3-8624-19456F411647}" type="datetimeFigureOut">
              <a:rPr lang="nl-BE" smtClean="0"/>
              <a:t>7/08/2024</a:t>
            </a:fld>
            <a:endParaRPr lang="nl-BE"/>
          </a:p>
        </p:txBody>
      </p:sp>
      <p:sp>
        <p:nvSpPr>
          <p:cNvPr id="6" name="Tijdelijke aanduiding voor voettekst 5">
            <a:extLst>
              <a:ext uri="{FF2B5EF4-FFF2-40B4-BE49-F238E27FC236}">
                <a16:creationId xmlns:a16="http://schemas.microsoft.com/office/drawing/2014/main" id="{7767C4C8-AC2C-201C-35D7-9930169BAA7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3246D41-14DD-0476-1DA2-7941EED6CF59}"/>
              </a:ext>
            </a:extLst>
          </p:cNvPr>
          <p:cNvSpPr>
            <a:spLocks noGrp="1"/>
          </p:cNvSpPr>
          <p:nvPr>
            <p:ph type="sldNum" sz="quarter" idx="12"/>
          </p:nvPr>
        </p:nvSpPr>
        <p:spPr/>
        <p:txBody>
          <a:bodyPr/>
          <a:lstStyle/>
          <a:p>
            <a:fld id="{57658BA3-EFE0-4C39-924E-FB1E50EE1AB4}" type="slidenum">
              <a:rPr lang="nl-BE" smtClean="0"/>
              <a:t>‹nr.›</a:t>
            </a:fld>
            <a:endParaRPr lang="nl-BE"/>
          </a:p>
        </p:txBody>
      </p:sp>
    </p:spTree>
    <p:extLst>
      <p:ext uri="{BB962C8B-B14F-4D97-AF65-F5344CB8AC3E}">
        <p14:creationId xmlns:p14="http://schemas.microsoft.com/office/powerpoint/2010/main" val="216139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AE0842-1D12-60B5-A6A9-588A388A2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5032CF7-A2EB-C099-3B96-604892ADCE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145AA0D-FB23-06B0-AD93-6F168209B5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19D13-E8DA-4AA3-8624-19456F411647}"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E93CD05A-9861-CC3D-A800-E8313DFE2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AC05D18-1671-9A0A-0F16-70C32638E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58BA3-EFE0-4C39-924E-FB1E50EE1AB4}" type="slidenum">
              <a:rPr lang="nl-BE" smtClean="0"/>
              <a:t>‹nr.›</a:t>
            </a:fld>
            <a:endParaRPr lang="nl-BE"/>
          </a:p>
        </p:txBody>
      </p:sp>
    </p:spTree>
    <p:extLst>
      <p:ext uri="{BB962C8B-B14F-4D97-AF65-F5344CB8AC3E}">
        <p14:creationId xmlns:p14="http://schemas.microsoft.com/office/powerpoint/2010/main" val="269511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E8164-5896-E9DA-4F05-33E88F34F0A0}"/>
              </a:ext>
            </a:extLst>
          </p:cNvPr>
          <p:cNvSpPr>
            <a:spLocks noGrp="1"/>
          </p:cNvSpPr>
          <p:nvPr>
            <p:ph type="ctrTitle"/>
          </p:nvPr>
        </p:nvSpPr>
        <p:spPr>
          <a:xfrm>
            <a:off x="1524000" y="46653"/>
            <a:ext cx="9144000" cy="709127"/>
          </a:xfrm>
        </p:spPr>
        <p:txBody>
          <a:bodyPr>
            <a:normAutofit/>
          </a:bodyPr>
          <a:lstStyle/>
          <a:p>
            <a:r>
              <a:rPr lang="nl-BE" sz="3600" u="sng" dirty="0"/>
              <a:t>Handleiding Nieuw Elektronisch Wedstrijdblad</a:t>
            </a:r>
          </a:p>
        </p:txBody>
      </p:sp>
      <p:sp>
        <p:nvSpPr>
          <p:cNvPr id="3" name="Ondertitel 2">
            <a:extLst>
              <a:ext uri="{FF2B5EF4-FFF2-40B4-BE49-F238E27FC236}">
                <a16:creationId xmlns:a16="http://schemas.microsoft.com/office/drawing/2014/main" id="{7AD2F253-05F7-4EB7-51EB-FC7ABED089B2}"/>
              </a:ext>
            </a:extLst>
          </p:cNvPr>
          <p:cNvSpPr>
            <a:spLocks noGrp="1"/>
          </p:cNvSpPr>
          <p:nvPr>
            <p:ph type="subTitle" idx="1"/>
          </p:nvPr>
        </p:nvSpPr>
        <p:spPr>
          <a:xfrm>
            <a:off x="1524000" y="1623528"/>
            <a:ext cx="9144000" cy="5113174"/>
          </a:xfrm>
        </p:spPr>
        <p:txBody>
          <a:bodyPr>
            <a:normAutofit/>
          </a:bodyPr>
          <a:lstStyle/>
          <a:p>
            <a:endParaRPr lang="nl-BE" dirty="0"/>
          </a:p>
        </p:txBody>
      </p:sp>
      <p:pic>
        <p:nvPicPr>
          <p:cNvPr id="5" name="Afbeelding 4">
            <a:extLst>
              <a:ext uri="{FF2B5EF4-FFF2-40B4-BE49-F238E27FC236}">
                <a16:creationId xmlns:a16="http://schemas.microsoft.com/office/drawing/2014/main" id="{CDED747D-EFDA-9130-18D3-DE318D5055D3}"/>
              </a:ext>
            </a:extLst>
          </p:cNvPr>
          <p:cNvPicPr>
            <a:picLocks noChangeAspect="1"/>
          </p:cNvPicPr>
          <p:nvPr/>
        </p:nvPicPr>
        <p:blipFill>
          <a:blip r:embed="rId3"/>
          <a:stretch>
            <a:fillRect/>
          </a:stretch>
        </p:blipFill>
        <p:spPr>
          <a:xfrm>
            <a:off x="297611" y="840243"/>
            <a:ext cx="11596777" cy="5896459"/>
          </a:xfrm>
          <a:prstGeom prst="rect">
            <a:avLst/>
          </a:prstGeom>
        </p:spPr>
      </p:pic>
    </p:spTree>
    <p:extLst>
      <p:ext uri="{BB962C8B-B14F-4D97-AF65-F5344CB8AC3E}">
        <p14:creationId xmlns:p14="http://schemas.microsoft.com/office/powerpoint/2010/main" val="68384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465826" y="0"/>
            <a:ext cx="11300604" cy="6176963"/>
          </a:xfrm>
        </p:spPr>
        <p:txBody>
          <a:bodyPr/>
          <a:lstStyle/>
          <a:p>
            <a:endParaRPr lang="nl-BE" sz="1400" dirty="0"/>
          </a:p>
          <a:p>
            <a:pPr marL="342900" indent="-342900">
              <a:buFont typeface="+mj-lt"/>
              <a:buAutoNum type="arabicPeriod" startAt="9"/>
            </a:pPr>
            <a:r>
              <a:rPr lang="nl-NL" sz="1400" dirty="0">
                <a:solidFill>
                  <a:schemeClr val="accent1"/>
                </a:solidFill>
              </a:rPr>
              <a:t>Vastleggen</a:t>
            </a:r>
            <a:r>
              <a:rPr lang="nl-NL" sz="1400" dirty="0"/>
              <a:t> wil zeggen dat je de 6 namen op een briefje hebt opgeschreven en afgegeven hebt aan de tegenstander. Wanneer je op “VASTLEGGEN” klikt zal je eerst nog een Pop-up krijgen met de vraag of je dit effectief wil gaan doen. Indien je bevestigd kan je het niet meer wijzigen, behalve door te bellen naar de verantwoordelijke van het EW van je verbond. </a:t>
            </a:r>
            <a:r>
              <a:rPr lang="nl-NL" sz="1400" u="sng" dirty="0"/>
              <a:t>Kanttekening is dat wanneer je op vastleggen geduwd hebt dat je tegenstander niets kan zien zolang hij zelf niet op vastleggen geklikt heeft.</a:t>
            </a:r>
            <a:br>
              <a:rPr lang="nl-NL" sz="1400" dirty="0"/>
            </a:br>
            <a:br>
              <a:rPr lang="nl-NL" sz="1400" dirty="0"/>
            </a:br>
            <a:r>
              <a:rPr lang="nl-BE" sz="1400" dirty="0">
                <a:effectLst/>
                <a:latin typeface="Calibri" panose="020F0502020204030204" pitchFamily="34" charset="0"/>
                <a:ea typeface="Calibri" panose="020F0502020204030204" pitchFamily="34" charset="0"/>
                <a:cs typeface="Times New Roman" panose="02020603050405020304" pitchFamily="18" charset="0"/>
              </a:rPr>
              <a:t>Wanneer je dit aanklikt zul je automatisch terugkeren naar het vorige menu en zal je je eigen ploeg in het </a:t>
            </a:r>
            <a:r>
              <a:rPr lang="nl-BE" sz="1400" dirty="0">
                <a:latin typeface="Calibri" panose="020F0502020204030204" pitchFamily="34" charset="0"/>
                <a:ea typeface="Calibri" panose="020F0502020204030204" pitchFamily="34" charset="0"/>
                <a:cs typeface="Times New Roman" panose="02020603050405020304" pitchFamily="18" charset="0"/>
              </a:rPr>
              <a:t>donker</a:t>
            </a:r>
            <a:r>
              <a:rPr lang="nl-BE" sz="1400" dirty="0">
                <a:effectLst/>
                <a:latin typeface="Calibri" panose="020F0502020204030204" pitchFamily="34" charset="0"/>
                <a:ea typeface="Calibri" panose="020F0502020204030204" pitchFamily="34" charset="0"/>
                <a:cs typeface="Times New Roman" panose="02020603050405020304" pitchFamily="18" charset="0"/>
              </a:rPr>
              <a:t>blauw zien staan. Hier kan je dan geen aanpassing meer doen. In de legende daarboven zie dat dit overeenkomt met “BEVESTIGD”</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Op dit moment zal er ook geen vergrootglas meer te zien zijn naast de wedstrijd, omdat je taak van het ingeven van de ploeg erop zit. In dit voorbeeld is het de uitploeg die ingelogd is en is het de thuisploeg die nog steeds verantwoordelijk is voor het ingeven van de uitslagen. Wanneer je tegenstander ook zijn ploeg heeft ingegeven en bevestigd zul je zien dat beide ploegen in het donkerblauw staan.</a:t>
            </a:r>
          </a:p>
        </p:txBody>
      </p:sp>
      <p:pic>
        <p:nvPicPr>
          <p:cNvPr id="5" name="Afbeelding 4">
            <a:extLst>
              <a:ext uri="{FF2B5EF4-FFF2-40B4-BE49-F238E27FC236}">
                <a16:creationId xmlns:a16="http://schemas.microsoft.com/office/drawing/2014/main" id="{69B37499-924B-CC78-F614-84EB9567300E}"/>
              </a:ext>
            </a:extLst>
          </p:cNvPr>
          <p:cNvPicPr>
            <a:picLocks noChangeAspect="1"/>
          </p:cNvPicPr>
          <p:nvPr/>
        </p:nvPicPr>
        <p:blipFill>
          <a:blip r:embed="rId3"/>
          <a:stretch>
            <a:fillRect/>
          </a:stretch>
        </p:blipFill>
        <p:spPr>
          <a:xfrm>
            <a:off x="882909" y="1752891"/>
            <a:ext cx="10679502" cy="1875277"/>
          </a:xfrm>
          <a:prstGeom prst="rect">
            <a:avLst/>
          </a:prstGeom>
        </p:spPr>
      </p:pic>
      <p:pic>
        <p:nvPicPr>
          <p:cNvPr id="7" name="Afbeelding 6">
            <a:extLst>
              <a:ext uri="{FF2B5EF4-FFF2-40B4-BE49-F238E27FC236}">
                <a16:creationId xmlns:a16="http://schemas.microsoft.com/office/drawing/2014/main" id="{06045520-2F89-98F5-A5A9-43379DEDDCAC}"/>
              </a:ext>
            </a:extLst>
          </p:cNvPr>
          <p:cNvPicPr>
            <a:picLocks noChangeAspect="1"/>
          </p:cNvPicPr>
          <p:nvPr/>
        </p:nvPicPr>
        <p:blipFill>
          <a:blip r:embed="rId4"/>
          <a:stretch>
            <a:fillRect/>
          </a:stretch>
        </p:blipFill>
        <p:spPr>
          <a:xfrm>
            <a:off x="882909" y="4839214"/>
            <a:ext cx="10679502" cy="1694114"/>
          </a:xfrm>
          <a:prstGeom prst="rect">
            <a:avLst/>
          </a:prstGeom>
        </p:spPr>
      </p:pic>
    </p:spTree>
    <p:extLst>
      <p:ext uri="{BB962C8B-B14F-4D97-AF65-F5344CB8AC3E}">
        <p14:creationId xmlns:p14="http://schemas.microsoft.com/office/powerpoint/2010/main" val="320585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10551" y="0"/>
            <a:ext cx="11533517" cy="6176963"/>
          </a:xfrm>
        </p:spPr>
        <p:txBody>
          <a:bodyPr>
            <a:normAutofit/>
          </a:bodyPr>
          <a:lstStyle/>
          <a:p>
            <a:endParaRPr lang="nl-BE" sz="1400" dirty="0"/>
          </a:p>
          <a:p>
            <a:pPr marL="342900" indent="-342900">
              <a:buFont typeface="+mj-lt"/>
              <a:buAutoNum type="arabicPeriod" startAt="10"/>
            </a:pPr>
            <a:r>
              <a:rPr lang="nl-BE" sz="1400" dirty="0"/>
              <a:t>Nu kan de wedstrijd effectief ook starten. Beide ploegen hebben hun ploegopstelling ingegeven en de thuisploeg kan via het vergrootglas naar het “</a:t>
            </a:r>
            <a:r>
              <a:rPr lang="nl-BE" sz="1400" dirty="0" err="1"/>
              <a:t>ingavescherm</a:t>
            </a:r>
            <a:r>
              <a:rPr lang="nl-BE" sz="1400" dirty="0"/>
              <a:t>” gaan. </a:t>
            </a:r>
          </a:p>
        </p:txBody>
      </p:sp>
      <p:pic>
        <p:nvPicPr>
          <p:cNvPr id="4" name="Afbeelding 3">
            <a:extLst>
              <a:ext uri="{FF2B5EF4-FFF2-40B4-BE49-F238E27FC236}">
                <a16:creationId xmlns:a16="http://schemas.microsoft.com/office/drawing/2014/main" id="{F0BDC391-9E7F-BDE9-721F-BB93F5395BEF}"/>
              </a:ext>
            </a:extLst>
          </p:cNvPr>
          <p:cNvPicPr>
            <a:picLocks noChangeAspect="1"/>
          </p:cNvPicPr>
          <p:nvPr/>
        </p:nvPicPr>
        <p:blipFill>
          <a:blip r:embed="rId3"/>
          <a:stretch>
            <a:fillRect/>
          </a:stretch>
        </p:blipFill>
        <p:spPr>
          <a:xfrm>
            <a:off x="789317" y="1045897"/>
            <a:ext cx="10613366" cy="5416593"/>
          </a:xfrm>
          <a:prstGeom prst="rect">
            <a:avLst/>
          </a:prstGeom>
        </p:spPr>
      </p:pic>
    </p:spTree>
    <p:extLst>
      <p:ext uri="{BB962C8B-B14F-4D97-AF65-F5344CB8AC3E}">
        <p14:creationId xmlns:p14="http://schemas.microsoft.com/office/powerpoint/2010/main" val="120540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53683" y="0"/>
            <a:ext cx="11576649" cy="6176963"/>
          </a:xfrm>
        </p:spPr>
        <p:txBody>
          <a:bodyPr>
            <a:normAutofit/>
          </a:bodyPr>
          <a:lstStyle/>
          <a:p>
            <a:pPr marL="342900" indent="-342900">
              <a:buFont typeface="+mj-lt"/>
              <a:buAutoNum type="arabicPeriod" startAt="11"/>
            </a:pPr>
            <a:r>
              <a:rPr lang="nl-BE" sz="1400" dirty="0"/>
              <a:t>Aan de </a:t>
            </a:r>
            <a:r>
              <a:rPr lang="nl-BE" sz="1400" u="sng" dirty="0"/>
              <a:t>manier waarop</a:t>
            </a:r>
            <a:r>
              <a:rPr lang="nl-BE" sz="1400" dirty="0"/>
              <a:t> je de scores ingeeft is niets veranderd, maar er zijn wel enkele functionaliteiten veranderd. Er zijn 4 veranderingen.</a:t>
            </a:r>
          </a:p>
          <a:p>
            <a:pPr lvl="1"/>
            <a:endParaRPr lang="nl-BE" sz="1000" dirty="0"/>
          </a:p>
          <a:p>
            <a:pPr lvl="1"/>
            <a:r>
              <a:rPr lang="nl-BE" sz="1400" dirty="0"/>
              <a:t>1</a:t>
            </a:r>
            <a:r>
              <a:rPr lang="nl-BE" sz="1400" baseline="30000" dirty="0"/>
              <a:t>e</a:t>
            </a:r>
            <a:r>
              <a:rPr lang="nl-BE" sz="1400" dirty="0"/>
              <a:t> In het voorbeeld is speler 6 niet aanwezig en zal de wisselspeler overnemen. Dit doe je door op het icoontje (       ) naast de naam van de te vervangen speler te klikken. Wanneer je dit doet zal er bovenaan een pop-up te voorschijn komen waar je de wisselspeler kan aanduiden.</a:t>
            </a:r>
          </a:p>
          <a:p>
            <a:pPr lvl="1"/>
            <a:endParaRPr lang="nl-BE" sz="1400" dirty="0"/>
          </a:p>
          <a:p>
            <a:pPr lvl="1"/>
            <a:endParaRPr lang="nl-BE" sz="1400" dirty="0"/>
          </a:p>
          <a:p>
            <a:pPr lvl="1"/>
            <a:endParaRPr lang="nl-BE" sz="1400" dirty="0"/>
          </a:p>
          <a:p>
            <a:pPr lvl="1"/>
            <a:endParaRPr lang="nl-BE" sz="1400" dirty="0"/>
          </a:p>
          <a:p>
            <a:pPr lvl="1"/>
            <a:endParaRPr lang="nl-BE" sz="1400" dirty="0"/>
          </a:p>
          <a:p>
            <a:pPr lvl="1"/>
            <a:endParaRPr lang="nl-BE" sz="1400" dirty="0"/>
          </a:p>
          <a:p>
            <a:pPr lvl="1"/>
            <a:endParaRPr lang="nl-BE" sz="1400" dirty="0"/>
          </a:p>
          <a:p>
            <a:pPr lvl="1"/>
            <a:endParaRPr lang="nl-BE" sz="1400" dirty="0"/>
          </a:p>
          <a:p>
            <a:pPr marL="457200" lvl="1" indent="0">
              <a:buNone/>
            </a:pPr>
            <a:r>
              <a:rPr lang="nl-BE" sz="1400" dirty="0"/>
              <a:t>Wanneer je de speler hebt aangeduid druk je op de groene knop ”</a:t>
            </a:r>
            <a:r>
              <a:rPr lang="nl-BE" sz="1400" dirty="0">
                <a:solidFill>
                  <a:schemeClr val="accent1"/>
                </a:solidFill>
              </a:rPr>
              <a:t>WISSELEN</a:t>
            </a:r>
            <a:r>
              <a:rPr lang="nl-BE" sz="1400" dirty="0"/>
              <a:t>”. Je zal dan zien dat speler 6 is aangepast maar ook dat er onderaan je scherm een tekstballon verschijnt met daarin de speler die vervangen is. Zo kan iedereen altijd zien welke speler er eerst opstond en nadien vervangen werd.</a:t>
            </a:r>
          </a:p>
        </p:txBody>
      </p:sp>
      <p:pic>
        <p:nvPicPr>
          <p:cNvPr id="5" name="Afbeelding 4">
            <a:extLst>
              <a:ext uri="{FF2B5EF4-FFF2-40B4-BE49-F238E27FC236}">
                <a16:creationId xmlns:a16="http://schemas.microsoft.com/office/drawing/2014/main" id="{5DF01E06-F9BC-2697-E21C-C97309F192F6}"/>
              </a:ext>
            </a:extLst>
          </p:cNvPr>
          <p:cNvPicPr>
            <a:picLocks noChangeAspect="1"/>
          </p:cNvPicPr>
          <p:nvPr/>
        </p:nvPicPr>
        <p:blipFill>
          <a:blip r:embed="rId3"/>
          <a:stretch>
            <a:fillRect/>
          </a:stretch>
        </p:blipFill>
        <p:spPr>
          <a:xfrm>
            <a:off x="9218394" y="505762"/>
            <a:ext cx="190517" cy="175275"/>
          </a:xfrm>
          <a:prstGeom prst="rect">
            <a:avLst/>
          </a:prstGeom>
        </p:spPr>
      </p:pic>
      <p:pic>
        <p:nvPicPr>
          <p:cNvPr id="9" name="Afbeelding 8">
            <a:extLst>
              <a:ext uri="{FF2B5EF4-FFF2-40B4-BE49-F238E27FC236}">
                <a16:creationId xmlns:a16="http://schemas.microsoft.com/office/drawing/2014/main" id="{4D9099C0-E0D8-883F-B610-63CCCD35BF28}"/>
              </a:ext>
            </a:extLst>
          </p:cNvPr>
          <p:cNvPicPr>
            <a:picLocks noChangeAspect="1"/>
          </p:cNvPicPr>
          <p:nvPr/>
        </p:nvPicPr>
        <p:blipFill>
          <a:blip r:embed="rId4"/>
          <a:stretch>
            <a:fillRect/>
          </a:stretch>
        </p:blipFill>
        <p:spPr>
          <a:xfrm>
            <a:off x="904417" y="1186799"/>
            <a:ext cx="10383165" cy="1436798"/>
          </a:xfrm>
          <a:prstGeom prst="rect">
            <a:avLst/>
          </a:prstGeom>
        </p:spPr>
      </p:pic>
      <p:pic>
        <p:nvPicPr>
          <p:cNvPr id="11" name="Afbeelding 10">
            <a:extLst>
              <a:ext uri="{FF2B5EF4-FFF2-40B4-BE49-F238E27FC236}">
                <a16:creationId xmlns:a16="http://schemas.microsoft.com/office/drawing/2014/main" id="{A48F6AC5-82D3-5A9B-E236-C11EF3265B5C}"/>
              </a:ext>
            </a:extLst>
          </p:cNvPr>
          <p:cNvPicPr>
            <a:picLocks noChangeAspect="1"/>
          </p:cNvPicPr>
          <p:nvPr/>
        </p:nvPicPr>
        <p:blipFill>
          <a:blip r:embed="rId5"/>
          <a:stretch>
            <a:fillRect/>
          </a:stretch>
        </p:blipFill>
        <p:spPr>
          <a:xfrm>
            <a:off x="1794314" y="3944110"/>
            <a:ext cx="6187976" cy="2232853"/>
          </a:xfrm>
          <a:prstGeom prst="rect">
            <a:avLst/>
          </a:prstGeom>
        </p:spPr>
      </p:pic>
    </p:spTree>
    <p:extLst>
      <p:ext uri="{BB962C8B-B14F-4D97-AF65-F5344CB8AC3E}">
        <p14:creationId xmlns:p14="http://schemas.microsoft.com/office/powerpoint/2010/main" val="301069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19177" y="0"/>
            <a:ext cx="11499012" cy="5797401"/>
          </a:xfrm>
        </p:spPr>
        <p:txBody>
          <a:bodyPr>
            <a:normAutofit/>
          </a:bodyPr>
          <a:lstStyle/>
          <a:p>
            <a:endParaRPr lang="nl-BE" sz="1400" dirty="0"/>
          </a:p>
          <a:p>
            <a:r>
              <a:rPr lang="nl-BE" sz="1400" dirty="0"/>
              <a:t>2</a:t>
            </a:r>
            <a:r>
              <a:rPr lang="nl-BE" sz="1400" baseline="30000" dirty="0"/>
              <a:t>e</a:t>
            </a:r>
            <a:r>
              <a:rPr lang="nl-BE" sz="1400" dirty="0"/>
              <a:t> wat veranderd is hierin zijn de forfaits. Vroeger gaf je, in het geval dat de thuisspeler won met FF, 1  1  FF in, nu kan je onmiddellijk 1FF ingeven.</a:t>
            </a:r>
            <a:br>
              <a:rPr lang="nl-BE" sz="1400" dirty="0"/>
            </a:br>
            <a:r>
              <a:rPr lang="nl-BE" sz="1400" dirty="0"/>
              <a:t>Op deze manier kan nadien de ELO ook correct worden berekend.</a:t>
            </a:r>
          </a:p>
          <a:p>
            <a:endParaRPr lang="nl-BE" sz="1400" dirty="0"/>
          </a:p>
          <a:p>
            <a:endParaRPr lang="nl-BE" sz="1400" dirty="0"/>
          </a:p>
          <a:p>
            <a:endParaRPr lang="nl-BE" sz="1400" dirty="0"/>
          </a:p>
          <a:p>
            <a:endParaRPr lang="nl-BE" sz="1400" dirty="0"/>
          </a:p>
          <a:p>
            <a:endParaRPr lang="nl-BE" sz="1400" dirty="0"/>
          </a:p>
          <a:p>
            <a:r>
              <a:rPr lang="nl-BE" sz="1400" dirty="0"/>
              <a:t>3</a:t>
            </a:r>
            <a:r>
              <a:rPr lang="nl-BE" sz="1400" baseline="30000" dirty="0"/>
              <a:t>e</a:t>
            </a:r>
            <a:r>
              <a:rPr lang="nl-BE" sz="1400" dirty="0"/>
              <a:t> is wanneer je maar met 5 spelers bent van de gebruikelijke 6, je geen naam meer zal moeten ingeven hiervoor. Je kan in de spelersdrop down dan</a:t>
            </a:r>
            <a:br>
              <a:rPr lang="nl-BE" sz="1400" dirty="0"/>
            </a:br>
            <a:r>
              <a:rPr lang="nl-BE" sz="1400" dirty="0">
                <a:solidFill>
                  <a:schemeClr val="accent1"/>
                </a:solidFill>
              </a:rPr>
              <a:t>“---Speler Niet Aanwezig---” </a:t>
            </a:r>
            <a:r>
              <a:rPr lang="nl-BE" sz="1400" dirty="0"/>
              <a:t>ingeven. Op deze manier zal de speler die anders werd ingegeven ook geen ELO punten verliezen. </a:t>
            </a:r>
          </a:p>
          <a:p>
            <a:pPr marL="0" indent="0">
              <a:buNone/>
            </a:pPr>
            <a:endParaRPr lang="nl-BE" sz="1400" dirty="0"/>
          </a:p>
          <a:p>
            <a:endParaRPr lang="nl-BE" sz="1400" dirty="0"/>
          </a:p>
          <a:p>
            <a:endParaRPr lang="nl-BE" sz="1400" dirty="0"/>
          </a:p>
          <a:p>
            <a:endParaRPr lang="nl-BE" sz="1400" dirty="0"/>
          </a:p>
          <a:p>
            <a:r>
              <a:rPr lang="nl-BE" sz="1400" dirty="0"/>
              <a:t>4</a:t>
            </a:r>
            <a:r>
              <a:rPr lang="nl-BE" sz="1400" baseline="30000" dirty="0"/>
              <a:t>e</a:t>
            </a:r>
            <a:r>
              <a:rPr lang="nl-BE" sz="1400" dirty="0"/>
              <a:t> is dat wanneer de wedstrijd is afgelopen, de thuisploeg terug zal moeten afsluiten, door enkel op de knop “</a:t>
            </a:r>
            <a:r>
              <a:rPr lang="nl-BE" sz="1400" u="sng" dirty="0"/>
              <a:t>Match afsluiten</a:t>
            </a:r>
            <a:r>
              <a:rPr lang="nl-BE" sz="1400" dirty="0"/>
              <a:t>” te klikken.</a:t>
            </a:r>
            <a:br>
              <a:rPr lang="nl-BE" sz="1400" dirty="0"/>
            </a:br>
            <a:r>
              <a:rPr lang="nl-BE" sz="1400" dirty="0"/>
              <a:t>Je zal hiervoor geen paswoord moeten ingeven. </a:t>
            </a:r>
          </a:p>
          <a:p>
            <a:endParaRPr lang="nl-BE" sz="1400" dirty="0"/>
          </a:p>
          <a:p>
            <a:endParaRPr lang="nl-BE" sz="1400" dirty="0"/>
          </a:p>
          <a:p>
            <a:endParaRPr lang="nl-BE" sz="1400" dirty="0"/>
          </a:p>
          <a:p>
            <a:endParaRPr lang="nl-BE" sz="1400" dirty="0"/>
          </a:p>
          <a:p>
            <a:endParaRPr lang="nl-BE" sz="1400" dirty="0"/>
          </a:p>
          <a:p>
            <a:endParaRPr lang="nl-BE" sz="1400" dirty="0"/>
          </a:p>
          <a:p>
            <a:endParaRPr lang="nl-BE" sz="1400" dirty="0"/>
          </a:p>
          <a:p>
            <a:pPr marL="0" indent="0">
              <a:buNone/>
            </a:pPr>
            <a:endParaRPr lang="nl-BE" sz="1400" dirty="0"/>
          </a:p>
          <a:p>
            <a:pPr marL="0" indent="0">
              <a:buNone/>
            </a:pPr>
            <a:endParaRPr lang="nl-BE" sz="1400" dirty="0"/>
          </a:p>
          <a:p>
            <a:endParaRPr lang="nl-BE" sz="1400" dirty="0"/>
          </a:p>
          <a:p>
            <a:endParaRPr lang="nl-BE" sz="1400" dirty="0"/>
          </a:p>
        </p:txBody>
      </p:sp>
      <p:pic>
        <p:nvPicPr>
          <p:cNvPr id="5" name="Afbeelding 4">
            <a:extLst>
              <a:ext uri="{FF2B5EF4-FFF2-40B4-BE49-F238E27FC236}">
                <a16:creationId xmlns:a16="http://schemas.microsoft.com/office/drawing/2014/main" id="{247A40C9-6472-3396-AF1F-FAEDDE0BC1CF}"/>
              </a:ext>
            </a:extLst>
          </p:cNvPr>
          <p:cNvPicPr>
            <a:picLocks noChangeAspect="1"/>
          </p:cNvPicPr>
          <p:nvPr/>
        </p:nvPicPr>
        <p:blipFill>
          <a:blip r:embed="rId3"/>
          <a:stretch>
            <a:fillRect/>
          </a:stretch>
        </p:blipFill>
        <p:spPr>
          <a:xfrm>
            <a:off x="1246765" y="979484"/>
            <a:ext cx="9198137" cy="1051651"/>
          </a:xfrm>
          <a:prstGeom prst="rect">
            <a:avLst/>
          </a:prstGeom>
        </p:spPr>
      </p:pic>
      <p:pic>
        <p:nvPicPr>
          <p:cNvPr id="7" name="Afbeelding 6">
            <a:extLst>
              <a:ext uri="{FF2B5EF4-FFF2-40B4-BE49-F238E27FC236}">
                <a16:creationId xmlns:a16="http://schemas.microsoft.com/office/drawing/2014/main" id="{6101C879-9266-920C-16F7-30629644DE79}"/>
              </a:ext>
            </a:extLst>
          </p:cNvPr>
          <p:cNvPicPr>
            <a:picLocks noChangeAspect="1"/>
          </p:cNvPicPr>
          <p:nvPr/>
        </p:nvPicPr>
        <p:blipFill>
          <a:blip r:embed="rId4"/>
          <a:stretch>
            <a:fillRect/>
          </a:stretch>
        </p:blipFill>
        <p:spPr>
          <a:xfrm>
            <a:off x="3245873" y="4844818"/>
            <a:ext cx="5700254" cy="1905165"/>
          </a:xfrm>
          <a:prstGeom prst="rect">
            <a:avLst/>
          </a:prstGeom>
        </p:spPr>
      </p:pic>
      <p:pic>
        <p:nvPicPr>
          <p:cNvPr id="9" name="Afbeelding 8">
            <a:extLst>
              <a:ext uri="{FF2B5EF4-FFF2-40B4-BE49-F238E27FC236}">
                <a16:creationId xmlns:a16="http://schemas.microsoft.com/office/drawing/2014/main" id="{38C3DC14-066A-255C-C89E-9042BB48EB54}"/>
              </a:ext>
            </a:extLst>
          </p:cNvPr>
          <p:cNvPicPr>
            <a:picLocks noChangeAspect="1"/>
          </p:cNvPicPr>
          <p:nvPr/>
        </p:nvPicPr>
        <p:blipFill>
          <a:blip r:embed="rId5"/>
          <a:stretch>
            <a:fillRect/>
          </a:stretch>
        </p:blipFill>
        <p:spPr>
          <a:xfrm>
            <a:off x="905773" y="3068835"/>
            <a:ext cx="10075654" cy="823401"/>
          </a:xfrm>
          <a:prstGeom prst="rect">
            <a:avLst/>
          </a:prstGeom>
        </p:spPr>
      </p:pic>
    </p:spTree>
    <p:extLst>
      <p:ext uri="{BB962C8B-B14F-4D97-AF65-F5344CB8AC3E}">
        <p14:creationId xmlns:p14="http://schemas.microsoft.com/office/powerpoint/2010/main" val="221367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79562" y="0"/>
            <a:ext cx="11550770" cy="6176963"/>
          </a:xfrm>
        </p:spPr>
        <p:txBody>
          <a:bodyPr>
            <a:normAutofit/>
          </a:bodyPr>
          <a:lstStyle/>
          <a:p>
            <a:endParaRPr lang="nl-BE" sz="1400" dirty="0"/>
          </a:p>
          <a:p>
            <a:pPr marL="342900" indent="-342900">
              <a:buFont typeface="+mj-lt"/>
              <a:buAutoNum type="arabicPeriod" startAt="12"/>
            </a:pPr>
            <a:r>
              <a:rPr lang="nl-BE" sz="1400" dirty="0"/>
              <a:t>Wanneer de thuisploeg de wedstrijd heeft afgesloten zal de naam van de thuisploeg in het grijs verschijnen. Deze van de uitploeg nog steeds in het donkerblauw. Daardoor kan de uitploeg zien dat dat de thuisploeg heeft afgesloten. </a:t>
            </a:r>
            <a:br>
              <a:rPr lang="nl-BE" sz="1400" dirty="0"/>
            </a:br>
            <a:r>
              <a:rPr lang="nl-BE" sz="1400" dirty="0"/>
              <a:t>Bij de uitploeg zal er nu ook terug een vergrootglas verschijnen wat wil zeggen dat ook zij in het wedstrijdblad de wedstrijd kunnen afsluiten.</a:t>
            </a: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r>
              <a:rPr lang="nl-BE" sz="1400" dirty="0"/>
              <a:t>Bij de uitploeg zal er een extra (rode) knop te zien zijn. “</a:t>
            </a:r>
            <a:r>
              <a:rPr lang="nl-BE" sz="1400" dirty="0">
                <a:solidFill>
                  <a:schemeClr val="accent1"/>
                </a:solidFill>
              </a:rPr>
              <a:t>NIET AKKOORD MET INGAVE</a:t>
            </a:r>
            <a:r>
              <a:rPr lang="nl-BE" sz="1400" dirty="0"/>
              <a:t>”. Het kan altijd zijn dat de stand verkeerdelijk is ingegeven en met deze knop kan je het wedstrijdblad terug openzetten voor de thuisploeg en dan op dezelfde manier terug afsluiten. Indien stand wel correct ingegeven enkel nog klikken op “</a:t>
            </a:r>
            <a:r>
              <a:rPr lang="nl-BE" sz="1400" dirty="0">
                <a:solidFill>
                  <a:schemeClr val="accent1"/>
                </a:solidFill>
              </a:rPr>
              <a:t>MATCH AFSLUITEN</a:t>
            </a:r>
            <a:r>
              <a:rPr lang="nl-BE" sz="1400" dirty="0"/>
              <a:t>”</a:t>
            </a:r>
            <a:br>
              <a:rPr lang="nl-BE" sz="1400" dirty="0"/>
            </a:br>
            <a:br>
              <a:rPr lang="nl-BE" sz="1400" dirty="0"/>
            </a:br>
            <a:br>
              <a:rPr lang="nl-BE" sz="1400" dirty="0"/>
            </a:br>
            <a:br>
              <a:rPr lang="nl-BE" sz="1400" dirty="0"/>
            </a:br>
            <a:br>
              <a:rPr lang="nl-BE" sz="1400" dirty="0"/>
            </a:br>
            <a:br>
              <a:rPr lang="nl-BE" sz="1400" dirty="0"/>
            </a:br>
            <a:r>
              <a:rPr lang="nl-BE" sz="1400" dirty="0"/>
              <a:t>Wanneer je Match Afsluiten hebt geklikt zul je merken dat de wedstrijd uit het menu verdwenen is. Je kan ze wel nog terugvinden in het hoofdmenu bovenaan in de blauwe balk onder “</a:t>
            </a:r>
            <a:r>
              <a:rPr lang="nl-BE" sz="1400" dirty="0">
                <a:solidFill>
                  <a:schemeClr val="accent1"/>
                </a:solidFill>
              </a:rPr>
              <a:t>COMPETITIE</a:t>
            </a:r>
            <a:r>
              <a:rPr lang="nl-BE" sz="1400" dirty="0"/>
              <a:t>” en dan naar de afdeling gaan of ook via “</a:t>
            </a:r>
            <a:r>
              <a:rPr lang="nl-BE" sz="1400" dirty="0">
                <a:solidFill>
                  <a:schemeClr val="accent1"/>
                </a:solidFill>
              </a:rPr>
              <a:t>LIVE</a:t>
            </a:r>
            <a:r>
              <a:rPr lang="nl-BE" sz="1400" dirty="0"/>
              <a:t>” (een wedstrijd blijft nog een dag in het live overzicht staan nadat deze is afgesloten.</a:t>
            </a:r>
          </a:p>
        </p:txBody>
      </p:sp>
      <p:pic>
        <p:nvPicPr>
          <p:cNvPr id="5" name="Afbeelding 4">
            <a:extLst>
              <a:ext uri="{FF2B5EF4-FFF2-40B4-BE49-F238E27FC236}">
                <a16:creationId xmlns:a16="http://schemas.microsoft.com/office/drawing/2014/main" id="{E6B92ADD-C3D4-D2DA-05AC-E5296A155F93}"/>
              </a:ext>
            </a:extLst>
          </p:cNvPr>
          <p:cNvPicPr>
            <a:picLocks noChangeAspect="1"/>
          </p:cNvPicPr>
          <p:nvPr/>
        </p:nvPicPr>
        <p:blipFill>
          <a:blip r:embed="rId3"/>
          <a:stretch>
            <a:fillRect/>
          </a:stretch>
        </p:blipFill>
        <p:spPr>
          <a:xfrm>
            <a:off x="1056736" y="1219736"/>
            <a:ext cx="10078528" cy="1128193"/>
          </a:xfrm>
          <a:prstGeom prst="rect">
            <a:avLst/>
          </a:prstGeom>
        </p:spPr>
      </p:pic>
      <p:pic>
        <p:nvPicPr>
          <p:cNvPr id="7" name="Afbeelding 6">
            <a:extLst>
              <a:ext uri="{FF2B5EF4-FFF2-40B4-BE49-F238E27FC236}">
                <a16:creationId xmlns:a16="http://schemas.microsoft.com/office/drawing/2014/main" id="{B60010CA-FD8E-1E1A-DB6F-DD41929E353F}"/>
              </a:ext>
            </a:extLst>
          </p:cNvPr>
          <p:cNvPicPr>
            <a:picLocks noChangeAspect="1"/>
          </p:cNvPicPr>
          <p:nvPr/>
        </p:nvPicPr>
        <p:blipFill>
          <a:blip r:embed="rId4"/>
          <a:stretch>
            <a:fillRect/>
          </a:stretch>
        </p:blipFill>
        <p:spPr>
          <a:xfrm>
            <a:off x="1056736" y="3400808"/>
            <a:ext cx="2949196" cy="571550"/>
          </a:xfrm>
          <a:prstGeom prst="rect">
            <a:avLst/>
          </a:prstGeom>
        </p:spPr>
      </p:pic>
      <p:pic>
        <p:nvPicPr>
          <p:cNvPr id="9" name="Afbeelding 8">
            <a:extLst>
              <a:ext uri="{FF2B5EF4-FFF2-40B4-BE49-F238E27FC236}">
                <a16:creationId xmlns:a16="http://schemas.microsoft.com/office/drawing/2014/main" id="{F3F0910D-AA95-5A1F-5A66-E02A4170CD06}"/>
              </a:ext>
            </a:extLst>
          </p:cNvPr>
          <p:cNvPicPr>
            <a:picLocks noChangeAspect="1"/>
          </p:cNvPicPr>
          <p:nvPr/>
        </p:nvPicPr>
        <p:blipFill>
          <a:blip r:embed="rId5"/>
          <a:stretch>
            <a:fillRect/>
          </a:stretch>
        </p:blipFill>
        <p:spPr>
          <a:xfrm>
            <a:off x="1056736" y="4942123"/>
            <a:ext cx="4816257" cy="510584"/>
          </a:xfrm>
          <a:prstGeom prst="rect">
            <a:avLst/>
          </a:prstGeom>
        </p:spPr>
      </p:pic>
    </p:spTree>
    <p:extLst>
      <p:ext uri="{BB962C8B-B14F-4D97-AF65-F5344CB8AC3E}">
        <p14:creationId xmlns:p14="http://schemas.microsoft.com/office/powerpoint/2010/main" val="145632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FC35A-ED08-F77B-5F1A-EAACDA6FBA5E}"/>
              </a:ext>
            </a:extLst>
          </p:cNvPr>
          <p:cNvSpPr>
            <a:spLocks noGrp="1"/>
          </p:cNvSpPr>
          <p:nvPr>
            <p:ph type="title"/>
          </p:nvPr>
        </p:nvSpPr>
        <p:spPr>
          <a:xfrm>
            <a:off x="838200" y="1"/>
            <a:ext cx="10515600" cy="767750"/>
          </a:xfrm>
        </p:spPr>
        <p:txBody>
          <a:bodyPr/>
          <a:lstStyle/>
          <a:p>
            <a:pPr algn="ctr"/>
            <a:r>
              <a:rPr lang="nl-BE" b="1" u="sng" dirty="0">
                <a:solidFill>
                  <a:schemeClr val="accent1"/>
                </a:solidFill>
              </a:rPr>
              <a:t>Hoe geef je een testmatch in?</a:t>
            </a:r>
          </a:p>
        </p:txBody>
      </p:sp>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27804" y="767751"/>
            <a:ext cx="11680166" cy="6090248"/>
          </a:xfrm>
        </p:spPr>
        <p:txBody>
          <a:bodyPr>
            <a:normAutofit/>
          </a:bodyPr>
          <a:lstStyle/>
          <a:p>
            <a:r>
              <a:rPr lang="nl-BE" sz="1400" dirty="0"/>
              <a:t>Het ingeven van een competitiewedstrijd of bekerwedstrijd is net hetzelfde. Op moment dat de einduitslag een gelijke stand is bvb 8 – 8 sluit je de wedstrijd beiden af zoals in de competitie.</a:t>
            </a:r>
            <a:br>
              <a:rPr lang="nl-BE" sz="1400" dirty="0"/>
            </a:br>
            <a:r>
              <a:rPr lang="nl-BE" sz="1400" dirty="0"/>
              <a:t>Wanneer de uitploeg afsluit zal je omgeleid worden naar het menu dat je al eerder hebt gezien maar nu zal de wedstrijd in het oranje staan. In de legende daarboven kan je zien dat dit overeenkomt met de “</a:t>
            </a:r>
            <a:r>
              <a:rPr lang="nl-BE" sz="1400" dirty="0">
                <a:solidFill>
                  <a:schemeClr val="accent1"/>
                </a:solidFill>
              </a:rPr>
              <a:t>Test match niet ingevuld</a:t>
            </a:r>
            <a:r>
              <a:rPr lang="nl-BE" sz="1400" dirty="0"/>
              <a:t>”. </a:t>
            </a: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r>
              <a:rPr lang="nl-BE" sz="1400" dirty="0"/>
              <a:t>Op dat moment herhaal je gewoon de procedure die je gevolgd heb voor het ingeven van het gewone wedstrijdblad. Klik op het vergrootglas en je komt terug in het scherm om je eigen spelers in te geven.</a:t>
            </a: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r>
              <a:rPr lang="nl-BE" sz="1400" dirty="0"/>
              <a:t>Geef opnieuw je spelers in en druk dan opnieuw op Opslaan of vastleggen. Indien dit gebeurd is kom je terug in het menu terecht en zie je je ploeg nu in de lichtgroene kleur </a:t>
            </a:r>
            <a:br>
              <a:rPr lang="nl-BE" sz="1400" dirty="0"/>
            </a:br>
            <a:endParaRPr lang="nl-BE" sz="1400" dirty="0"/>
          </a:p>
        </p:txBody>
      </p:sp>
      <p:pic>
        <p:nvPicPr>
          <p:cNvPr id="5" name="Afbeelding 4">
            <a:extLst>
              <a:ext uri="{FF2B5EF4-FFF2-40B4-BE49-F238E27FC236}">
                <a16:creationId xmlns:a16="http://schemas.microsoft.com/office/drawing/2014/main" id="{7980E0FC-26CE-B0B2-6DB6-628020D25E71}"/>
              </a:ext>
            </a:extLst>
          </p:cNvPr>
          <p:cNvPicPr>
            <a:picLocks noChangeAspect="1"/>
          </p:cNvPicPr>
          <p:nvPr/>
        </p:nvPicPr>
        <p:blipFill>
          <a:blip r:embed="rId3"/>
          <a:stretch>
            <a:fillRect/>
          </a:stretch>
        </p:blipFill>
        <p:spPr>
          <a:xfrm>
            <a:off x="875582" y="1651714"/>
            <a:ext cx="10621992" cy="1193483"/>
          </a:xfrm>
          <a:prstGeom prst="rect">
            <a:avLst/>
          </a:prstGeom>
        </p:spPr>
      </p:pic>
      <p:pic>
        <p:nvPicPr>
          <p:cNvPr id="13" name="Afbeelding 12">
            <a:extLst>
              <a:ext uri="{FF2B5EF4-FFF2-40B4-BE49-F238E27FC236}">
                <a16:creationId xmlns:a16="http://schemas.microsoft.com/office/drawing/2014/main" id="{4101288C-090D-2842-206A-B40710C4904A}"/>
              </a:ext>
            </a:extLst>
          </p:cNvPr>
          <p:cNvPicPr>
            <a:picLocks noChangeAspect="1"/>
          </p:cNvPicPr>
          <p:nvPr/>
        </p:nvPicPr>
        <p:blipFill>
          <a:blip r:embed="rId4"/>
          <a:stretch>
            <a:fillRect/>
          </a:stretch>
        </p:blipFill>
        <p:spPr>
          <a:xfrm>
            <a:off x="875582" y="3627100"/>
            <a:ext cx="10640683" cy="1397602"/>
          </a:xfrm>
          <a:prstGeom prst="rect">
            <a:avLst/>
          </a:prstGeom>
        </p:spPr>
      </p:pic>
      <p:pic>
        <p:nvPicPr>
          <p:cNvPr id="4" name="Afbeelding 3">
            <a:extLst>
              <a:ext uri="{FF2B5EF4-FFF2-40B4-BE49-F238E27FC236}">
                <a16:creationId xmlns:a16="http://schemas.microsoft.com/office/drawing/2014/main" id="{CC6F5ACE-C62F-6E5C-AC1D-D7F5C3B3E8AC}"/>
              </a:ext>
            </a:extLst>
          </p:cNvPr>
          <p:cNvPicPr>
            <a:picLocks noChangeAspect="1"/>
          </p:cNvPicPr>
          <p:nvPr/>
        </p:nvPicPr>
        <p:blipFill>
          <a:blip r:embed="rId5"/>
          <a:stretch>
            <a:fillRect/>
          </a:stretch>
        </p:blipFill>
        <p:spPr>
          <a:xfrm>
            <a:off x="958969" y="5806606"/>
            <a:ext cx="10640683" cy="940086"/>
          </a:xfrm>
          <a:prstGeom prst="rect">
            <a:avLst/>
          </a:prstGeom>
        </p:spPr>
      </p:pic>
    </p:spTree>
    <p:extLst>
      <p:ext uri="{BB962C8B-B14F-4D97-AF65-F5344CB8AC3E}">
        <p14:creationId xmlns:p14="http://schemas.microsoft.com/office/powerpoint/2010/main" val="355976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01925" y="0"/>
            <a:ext cx="11576649" cy="6858000"/>
          </a:xfrm>
        </p:spPr>
        <p:txBody>
          <a:bodyPr>
            <a:normAutofit/>
          </a:bodyPr>
          <a:lstStyle/>
          <a:p>
            <a:r>
              <a:rPr lang="nl-BE" sz="1400" dirty="0"/>
              <a:t>Indien beide ploegen hun spelers voor de testmatch hebben bevestigd kan de thuisploeg terug op het vergrootglas klikken en kan je zien wie de testmatchen zal beslissen.</a:t>
            </a: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r>
              <a:rPr lang="nl-BE" sz="1400" dirty="0"/>
              <a:t>Nu kunnen de uitslagen worden ingegeven en indien de wedstrijd is afgelopen terug afsluiten zoals hier boven reeds beschreven. Eerst de thuisploeg </a:t>
            </a:r>
            <a:br>
              <a:rPr lang="nl-BE" sz="1400" dirty="0"/>
            </a:br>
            <a:r>
              <a:rPr lang="nl-BE" sz="1400" dirty="0"/>
              <a:t>en nadien de uitploeg. Wedstrijd komt nadien ook in de kalender te staan.</a:t>
            </a:r>
            <a:br>
              <a:rPr lang="nl-BE" sz="1400" dirty="0"/>
            </a:br>
            <a:endParaRPr lang="nl-BE" sz="1400" dirty="0"/>
          </a:p>
          <a:p>
            <a:pPr marL="0" indent="0">
              <a:buNone/>
            </a:pPr>
            <a:endParaRPr lang="nl-BE" sz="1400" dirty="0"/>
          </a:p>
        </p:txBody>
      </p:sp>
      <p:pic>
        <p:nvPicPr>
          <p:cNvPr id="5" name="Afbeelding 4">
            <a:extLst>
              <a:ext uri="{FF2B5EF4-FFF2-40B4-BE49-F238E27FC236}">
                <a16:creationId xmlns:a16="http://schemas.microsoft.com/office/drawing/2014/main" id="{45B2D372-43D2-10D5-51E9-C4FC05544309}"/>
              </a:ext>
            </a:extLst>
          </p:cNvPr>
          <p:cNvPicPr>
            <a:picLocks noChangeAspect="1"/>
          </p:cNvPicPr>
          <p:nvPr/>
        </p:nvPicPr>
        <p:blipFill>
          <a:blip r:embed="rId3"/>
          <a:stretch>
            <a:fillRect/>
          </a:stretch>
        </p:blipFill>
        <p:spPr>
          <a:xfrm>
            <a:off x="980488" y="528585"/>
            <a:ext cx="10392050" cy="5415015"/>
          </a:xfrm>
          <a:prstGeom prst="rect">
            <a:avLst/>
          </a:prstGeom>
        </p:spPr>
      </p:pic>
    </p:spTree>
    <p:extLst>
      <p:ext uri="{BB962C8B-B14F-4D97-AF65-F5344CB8AC3E}">
        <p14:creationId xmlns:p14="http://schemas.microsoft.com/office/powerpoint/2010/main" val="278060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FC35A-ED08-F77B-5F1A-EAACDA6FBA5E}"/>
              </a:ext>
            </a:extLst>
          </p:cNvPr>
          <p:cNvSpPr>
            <a:spLocks noGrp="1"/>
          </p:cNvSpPr>
          <p:nvPr>
            <p:ph type="title"/>
          </p:nvPr>
        </p:nvSpPr>
        <p:spPr>
          <a:xfrm>
            <a:off x="0" y="1"/>
            <a:ext cx="7341079" cy="1234547"/>
          </a:xfrm>
        </p:spPr>
        <p:txBody>
          <a:bodyPr/>
          <a:lstStyle/>
          <a:p>
            <a:r>
              <a:rPr lang="nl-BE" u="sng" dirty="0">
                <a:solidFill>
                  <a:schemeClr val="accent1"/>
                </a:solidFill>
              </a:rPr>
              <a:t>Even door het </a:t>
            </a:r>
            <a:r>
              <a:rPr lang="nl-BE" u="sng" dirty="0" err="1">
                <a:solidFill>
                  <a:schemeClr val="accent1"/>
                </a:solidFill>
              </a:rPr>
              <a:t>het</a:t>
            </a:r>
            <a:r>
              <a:rPr lang="nl-BE" u="sng" dirty="0">
                <a:solidFill>
                  <a:schemeClr val="accent1"/>
                </a:solidFill>
              </a:rPr>
              <a:t> ploegmenu…</a:t>
            </a:r>
          </a:p>
        </p:txBody>
      </p:sp>
      <p:pic>
        <p:nvPicPr>
          <p:cNvPr id="5" name="Afbeelding 4">
            <a:extLst>
              <a:ext uri="{FF2B5EF4-FFF2-40B4-BE49-F238E27FC236}">
                <a16:creationId xmlns:a16="http://schemas.microsoft.com/office/drawing/2014/main" id="{C4CAD578-AD90-593B-6865-862E21EBB490}"/>
              </a:ext>
            </a:extLst>
          </p:cNvPr>
          <p:cNvPicPr>
            <a:picLocks noChangeAspect="1"/>
          </p:cNvPicPr>
          <p:nvPr/>
        </p:nvPicPr>
        <p:blipFill>
          <a:blip r:embed="rId3"/>
          <a:stretch>
            <a:fillRect/>
          </a:stretch>
        </p:blipFill>
        <p:spPr>
          <a:xfrm>
            <a:off x="8295734" y="60386"/>
            <a:ext cx="1921615" cy="1066019"/>
          </a:xfrm>
          <a:prstGeom prst="rect">
            <a:avLst/>
          </a:prstGeom>
        </p:spPr>
      </p:pic>
      <p:sp>
        <p:nvSpPr>
          <p:cNvPr id="8" name="Tekstvak 7">
            <a:extLst>
              <a:ext uri="{FF2B5EF4-FFF2-40B4-BE49-F238E27FC236}">
                <a16:creationId xmlns:a16="http://schemas.microsoft.com/office/drawing/2014/main" id="{38805D1E-8959-D742-C743-8C3E7003EFEE}"/>
              </a:ext>
            </a:extLst>
          </p:cNvPr>
          <p:cNvSpPr txBox="1"/>
          <p:nvPr/>
        </p:nvSpPr>
        <p:spPr>
          <a:xfrm>
            <a:off x="327802" y="1126406"/>
            <a:ext cx="10826153" cy="4832092"/>
          </a:xfrm>
          <a:prstGeom prst="rect">
            <a:avLst/>
          </a:prstGeom>
          <a:noFill/>
        </p:spPr>
        <p:txBody>
          <a:bodyPr wrap="square" rtlCol="0">
            <a:spAutoFit/>
          </a:bodyPr>
          <a:lstStyle/>
          <a:p>
            <a:pPr marL="342900" indent="-342900">
              <a:buFont typeface="+mj-lt"/>
              <a:buAutoNum type="arabicPeriod"/>
            </a:pPr>
            <a:endParaRPr lang="nl-BE" sz="1400" dirty="0"/>
          </a:p>
          <a:p>
            <a:pPr marL="342900" indent="-342900">
              <a:buFont typeface="+mj-lt"/>
              <a:buAutoNum type="arabicPeriod"/>
            </a:pPr>
            <a:r>
              <a:rPr lang="nl-BE" sz="1400" dirty="0"/>
              <a:t>Het eerste, “</a:t>
            </a:r>
            <a:r>
              <a:rPr lang="nl-BE" sz="1400" dirty="0">
                <a:solidFill>
                  <a:schemeClr val="accent1"/>
                </a:solidFill>
              </a:rPr>
              <a:t>Speeldag</a:t>
            </a:r>
            <a:r>
              <a:rPr lang="nl-BE" sz="1400" dirty="0"/>
              <a:t>”, hebben we daarnet al uitgebreid besproken.</a:t>
            </a:r>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r>
              <a:rPr lang="nl-BE" sz="1400" u="sng" dirty="0">
                <a:solidFill>
                  <a:schemeClr val="accent1"/>
                </a:solidFill>
              </a:rPr>
              <a:t>Ploegdetails:</a:t>
            </a:r>
            <a:r>
              <a:rPr lang="nl-BE" sz="1400" dirty="0"/>
              <a:t> op zich niet zo veel maar o zo belangrijk. Hier geef je de naam van de kapitein in met het telefoonnummer en emailadres. Zeer belangrijk voor Punt 3 &amp; 5. Deze gegevens zullen enkel zichtbaar zijn voor mensen die een login hebben.</a:t>
            </a:r>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a:p>
            <a:pPr marL="342900" indent="-342900">
              <a:buFont typeface="+mj-lt"/>
              <a:buAutoNum type="arabicPeriod"/>
            </a:pPr>
            <a:endParaRPr lang="nl-BE" sz="1400" dirty="0"/>
          </a:p>
        </p:txBody>
      </p:sp>
      <p:pic>
        <p:nvPicPr>
          <p:cNvPr id="12" name="Afbeelding 11">
            <a:extLst>
              <a:ext uri="{FF2B5EF4-FFF2-40B4-BE49-F238E27FC236}">
                <a16:creationId xmlns:a16="http://schemas.microsoft.com/office/drawing/2014/main" id="{E3EA57D0-5218-A2E2-1BF8-07409705E1B3}"/>
              </a:ext>
            </a:extLst>
          </p:cNvPr>
          <p:cNvPicPr>
            <a:picLocks noChangeAspect="1"/>
          </p:cNvPicPr>
          <p:nvPr/>
        </p:nvPicPr>
        <p:blipFill>
          <a:blip r:embed="rId4"/>
          <a:stretch>
            <a:fillRect/>
          </a:stretch>
        </p:blipFill>
        <p:spPr>
          <a:xfrm>
            <a:off x="526071" y="3047458"/>
            <a:ext cx="10429614" cy="2911040"/>
          </a:xfrm>
          <a:prstGeom prst="rect">
            <a:avLst/>
          </a:prstGeom>
        </p:spPr>
      </p:pic>
    </p:spTree>
    <p:extLst>
      <p:ext uri="{BB962C8B-B14F-4D97-AF65-F5344CB8AC3E}">
        <p14:creationId xmlns:p14="http://schemas.microsoft.com/office/powerpoint/2010/main" val="366084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414067" y="0"/>
            <a:ext cx="11412747" cy="6858000"/>
          </a:xfrm>
        </p:spPr>
        <p:txBody>
          <a:bodyPr>
            <a:normAutofit/>
          </a:bodyPr>
          <a:lstStyle/>
          <a:p>
            <a:endParaRPr lang="nl-BE" sz="1400" dirty="0"/>
          </a:p>
          <a:p>
            <a:pPr marL="342900" indent="-342900">
              <a:buFont typeface="+mj-lt"/>
              <a:buAutoNum type="arabicPeriod" startAt="3"/>
            </a:pPr>
            <a:r>
              <a:rPr lang="nl-BE" sz="1400" u="sng" dirty="0">
                <a:solidFill>
                  <a:schemeClr val="accent1"/>
                </a:solidFill>
              </a:rPr>
              <a:t>Een wedstrijd verplaatsen</a:t>
            </a:r>
            <a:r>
              <a:rPr lang="nl-BE" sz="1400" dirty="0"/>
              <a:t>: Een wedstrijdverplaatsing zal grotendeels iets blijven wat onderling tussen de ploegen gebeurd. Een belletje, een sms'je, …, alleszins zal er eerst contact moeten zijn. </a:t>
            </a:r>
            <a:br>
              <a:rPr lang="nl-BE" sz="1400" dirty="0"/>
            </a:br>
            <a:br>
              <a:rPr lang="nl-BE" sz="1400" dirty="0"/>
            </a:br>
            <a:r>
              <a:rPr lang="nl-BE" sz="1400" dirty="0"/>
              <a:t>Waar er nadien via dezelfde weg gecommuniceerd werd naar de EW-verantwoordelijke van het verbond zal dit nu gebeuren via het EW zelf.</a:t>
            </a:r>
            <a:br>
              <a:rPr lang="nl-BE" sz="1400" dirty="0"/>
            </a:br>
            <a:r>
              <a:rPr lang="nl-BE" sz="1400" dirty="0"/>
              <a:t>Hier komt dan het punt waarop ik meegaf dat de gegevens en dan vooral nu het emailadres correct ingevuld is. Indien dit niet zo is zal het ook niet lukken.  We komen hierop terug…</a:t>
            </a:r>
            <a:br>
              <a:rPr lang="nl-BE" sz="1400" dirty="0"/>
            </a:br>
            <a:endParaRPr lang="nl-BE" sz="1400" dirty="0"/>
          </a:p>
          <a:p>
            <a:pPr marL="342900" indent="-342900">
              <a:buFont typeface="+mj-lt"/>
              <a:buAutoNum type="arabicPeriod" startAt="3"/>
            </a:pPr>
            <a:r>
              <a:rPr lang="nl-BE" sz="1400" u="sng" dirty="0">
                <a:solidFill>
                  <a:schemeClr val="accent1"/>
                </a:solidFill>
              </a:rPr>
              <a:t>Spelers Statistieken</a:t>
            </a:r>
            <a:br>
              <a:rPr lang="nl-BE" sz="1400" u="sng" dirty="0">
                <a:solidFill>
                  <a:schemeClr val="accent1"/>
                </a:solidFill>
              </a:rPr>
            </a:br>
            <a:br>
              <a:rPr lang="nl-BE" sz="1400" u="sng" dirty="0">
                <a:solidFill>
                  <a:schemeClr val="accent1"/>
                </a:solidFill>
              </a:rPr>
            </a:br>
            <a:r>
              <a:rPr lang="nl-BE" sz="1400" b="1" u="sng" dirty="0">
                <a:solidFill>
                  <a:schemeClr val="accent1"/>
                </a:solidFill>
              </a:rPr>
              <a:t>DIT STAAT TOTAAL NOG NIET OP PUNT!!!</a:t>
            </a:r>
            <a:br>
              <a:rPr lang="nl-BE" sz="1400" u="sng" dirty="0">
                <a:solidFill>
                  <a:schemeClr val="accent1"/>
                </a:solidFill>
              </a:rPr>
            </a:br>
            <a:br>
              <a:rPr lang="nl-BE" sz="1400" u="sng" dirty="0">
                <a:solidFill>
                  <a:schemeClr val="accent1"/>
                </a:solidFill>
              </a:rPr>
            </a:br>
            <a:r>
              <a:rPr lang="nl-BE" sz="1400" dirty="0"/>
              <a:t>Hier moet je maar eens doorlopen maar het is de bedoeling om hierin wat zaken te plaatsen die leuk zijn om te weten (voor sommigen)</a:t>
            </a:r>
            <a:br>
              <a:rPr lang="nl-BE" sz="1400" dirty="0"/>
            </a:br>
            <a:br>
              <a:rPr lang="nl-BE" sz="1400" dirty="0"/>
            </a:br>
            <a:r>
              <a:rPr lang="nl-BE" sz="1400" dirty="0"/>
              <a:t>* op welke plaats speelt mijn tegenstander het meest</a:t>
            </a:r>
            <a:br>
              <a:rPr lang="nl-BE" sz="1400" dirty="0"/>
            </a:br>
            <a:r>
              <a:rPr lang="nl-BE" sz="1400" dirty="0"/>
              <a:t>* welke letterwaarde heeft mijn tegenstander</a:t>
            </a:r>
            <a:br>
              <a:rPr lang="nl-BE" sz="1400" dirty="0"/>
            </a:br>
            <a:br>
              <a:rPr lang="nl-BE" sz="1400" dirty="0"/>
            </a:br>
            <a:r>
              <a:rPr lang="nl-BE" sz="1400" dirty="0"/>
              <a:t>Maar ook kan je zien tegen welke tegenstander je in dat seizoen gespeeld hebt en welke wedstrijden je dan hebt gewonnen</a:t>
            </a:r>
            <a:br>
              <a:rPr lang="nl-BE" sz="1400" dirty="0"/>
            </a:br>
            <a:r>
              <a:rPr lang="nl-BE" sz="1400" dirty="0"/>
              <a:t>…</a:t>
            </a:r>
          </a:p>
          <a:p>
            <a:pPr marL="342900" indent="-342900">
              <a:buFont typeface="+mj-lt"/>
              <a:buAutoNum type="arabicPeriod" startAt="3"/>
            </a:pPr>
            <a:r>
              <a:rPr lang="nl-BE" sz="1400" u="sng" dirty="0">
                <a:solidFill>
                  <a:schemeClr val="accent1"/>
                </a:solidFill>
              </a:rPr>
              <a:t>Abonneer ploeg agenda</a:t>
            </a:r>
            <a:br>
              <a:rPr lang="nl-BE" sz="1400" u="sng" dirty="0">
                <a:solidFill>
                  <a:schemeClr val="accent1"/>
                </a:solidFill>
              </a:rPr>
            </a:br>
            <a:br>
              <a:rPr lang="nl-BE" sz="1400" u="sng" dirty="0">
                <a:solidFill>
                  <a:schemeClr val="accent1"/>
                </a:solidFill>
              </a:rPr>
            </a:br>
            <a:r>
              <a:rPr lang="nl-BE" sz="1400" dirty="0"/>
              <a:t>Wanneer je hierop klikt kan je de complete kalender in je smartphone plaatsen. Hij zal dit automatisch in je agenda plaatsen waardoor je altijd weet:</a:t>
            </a:r>
            <a:br>
              <a:rPr lang="nl-BE" sz="1400" dirty="0"/>
            </a:br>
            <a:br>
              <a:rPr lang="nl-BE" sz="1400" dirty="0"/>
            </a:br>
            <a:r>
              <a:rPr lang="nl-BE" sz="1400" dirty="0"/>
              <a:t>* tegen wie je speelt op welke datum</a:t>
            </a:r>
            <a:br>
              <a:rPr lang="nl-BE" sz="1400" dirty="0"/>
            </a:br>
            <a:r>
              <a:rPr lang="nl-BE" sz="1400" dirty="0"/>
              <a:t>* adres van de plaats waar je speelt</a:t>
            </a:r>
            <a:br>
              <a:rPr lang="nl-BE" sz="1400" dirty="0"/>
            </a:br>
            <a:r>
              <a:rPr lang="nl-BE" sz="1400" dirty="0"/>
              <a:t>* telefoonnummer en email van de kapitein </a:t>
            </a:r>
            <a:br>
              <a:rPr lang="nl-BE" sz="1400" dirty="0"/>
            </a:br>
            <a:br>
              <a:rPr lang="nl-BE" sz="1400" dirty="0"/>
            </a:br>
            <a:r>
              <a:rPr lang="nl-BE" sz="1400" dirty="0"/>
              <a:t>Op deze manier heb je de altijd alle gegevens bij je moest er onderweg iets gebeuren, je het lokaal niet vindt e.d.…</a:t>
            </a:r>
            <a:br>
              <a:rPr lang="nl-BE" sz="1400" dirty="0"/>
            </a:br>
            <a:br>
              <a:rPr lang="nl-BE" sz="1400" dirty="0"/>
            </a:br>
            <a:r>
              <a:rPr lang="nl-BE" sz="1400" dirty="0"/>
              <a:t>Wanneer de wedstrijd gedaan is zal de uitslag ook in deze kalender zichtbaar zijn.</a:t>
            </a:r>
          </a:p>
        </p:txBody>
      </p:sp>
    </p:spTree>
    <p:extLst>
      <p:ext uri="{BB962C8B-B14F-4D97-AF65-F5344CB8AC3E}">
        <p14:creationId xmlns:p14="http://schemas.microsoft.com/office/powerpoint/2010/main" val="256641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277483" y="0"/>
            <a:ext cx="11704608" cy="6176963"/>
          </a:xfrm>
        </p:spPr>
        <p:txBody>
          <a:bodyPr>
            <a:normAutofit/>
          </a:bodyPr>
          <a:lstStyle/>
          <a:p>
            <a:endParaRPr lang="nl-BE" sz="1400" dirty="0"/>
          </a:p>
          <a:p>
            <a:r>
              <a:rPr lang="nl-BE" sz="1400" dirty="0"/>
              <a:t>We zullen hier de stappen eens overlopen om een </a:t>
            </a:r>
            <a:r>
              <a:rPr lang="nl-BE" sz="1400" b="1" u="sng" dirty="0">
                <a:solidFill>
                  <a:schemeClr val="accent1"/>
                </a:solidFill>
              </a:rPr>
              <a:t>wedstrijd te verplaatsen</a:t>
            </a:r>
            <a:r>
              <a:rPr lang="nl-BE" sz="1400" dirty="0"/>
              <a:t>.</a:t>
            </a:r>
            <a:br>
              <a:rPr lang="nl-BE" sz="1400" dirty="0"/>
            </a:br>
            <a:br>
              <a:rPr lang="nl-BE" sz="1400" dirty="0"/>
            </a:br>
            <a:r>
              <a:rPr lang="nl-BE" sz="1400" dirty="0"/>
              <a:t>Ploeg A zal inloggen en klikken op </a:t>
            </a:r>
            <a:r>
              <a:rPr lang="nl-BE" sz="1400" u="sng" dirty="0"/>
              <a:t>Wedstrijd verplaatsen</a:t>
            </a:r>
            <a:r>
              <a:rPr lang="nl-BE" sz="1400" dirty="0"/>
              <a:t> in het ploegmenu en dan krijg je volgend scherm te zien.</a:t>
            </a: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r>
              <a:rPr lang="nl-BE" sz="1400" dirty="0"/>
              <a:t>Ga naar </a:t>
            </a:r>
            <a:r>
              <a:rPr lang="nl-BE" sz="1400" dirty="0">
                <a:solidFill>
                  <a:schemeClr val="accent1"/>
                </a:solidFill>
              </a:rPr>
              <a:t>Wedstrijd</a:t>
            </a:r>
            <a:r>
              <a:rPr lang="nl-BE" sz="1400" dirty="0"/>
              <a:t> (dropdownmenu) en klik de wedstrijd aan die je wenst te verplaatsen. Geef aan welke datum je afgesproken hebt met de tegenpartij en ook het uur welke jullie hebben afgesproken. Wat altijd moet is de reden vermelden waarom de verplaatsing word aangevraagd.</a:t>
            </a:r>
          </a:p>
          <a:p>
            <a:pPr marL="0" indent="0">
              <a:buNone/>
            </a:pPr>
            <a:br>
              <a:rPr lang="nl-BE" sz="1400" dirty="0"/>
            </a:br>
            <a:endParaRPr lang="nl-BE" sz="1400" dirty="0"/>
          </a:p>
        </p:txBody>
      </p:sp>
      <p:pic>
        <p:nvPicPr>
          <p:cNvPr id="5" name="Afbeelding 4">
            <a:extLst>
              <a:ext uri="{FF2B5EF4-FFF2-40B4-BE49-F238E27FC236}">
                <a16:creationId xmlns:a16="http://schemas.microsoft.com/office/drawing/2014/main" id="{AFCC0D8B-7CC7-4F55-81BF-A1282F0FFBC2}"/>
              </a:ext>
            </a:extLst>
          </p:cNvPr>
          <p:cNvPicPr>
            <a:picLocks noChangeAspect="1"/>
          </p:cNvPicPr>
          <p:nvPr/>
        </p:nvPicPr>
        <p:blipFill>
          <a:blip r:embed="rId3"/>
          <a:stretch>
            <a:fillRect/>
          </a:stretch>
        </p:blipFill>
        <p:spPr>
          <a:xfrm>
            <a:off x="704663" y="1124507"/>
            <a:ext cx="10506625" cy="1472043"/>
          </a:xfrm>
          <a:prstGeom prst="rect">
            <a:avLst/>
          </a:prstGeom>
        </p:spPr>
      </p:pic>
      <p:pic>
        <p:nvPicPr>
          <p:cNvPr id="9" name="Afbeelding 8">
            <a:extLst>
              <a:ext uri="{FF2B5EF4-FFF2-40B4-BE49-F238E27FC236}">
                <a16:creationId xmlns:a16="http://schemas.microsoft.com/office/drawing/2014/main" id="{B7864262-9CB6-4FE6-0707-ECBEAF9D2B48}"/>
              </a:ext>
            </a:extLst>
          </p:cNvPr>
          <p:cNvPicPr>
            <a:picLocks noChangeAspect="1"/>
          </p:cNvPicPr>
          <p:nvPr/>
        </p:nvPicPr>
        <p:blipFill>
          <a:blip r:embed="rId4"/>
          <a:stretch>
            <a:fillRect/>
          </a:stretch>
        </p:blipFill>
        <p:spPr>
          <a:xfrm>
            <a:off x="704663" y="3721057"/>
            <a:ext cx="10506625" cy="2594313"/>
          </a:xfrm>
          <a:prstGeom prst="rect">
            <a:avLst/>
          </a:prstGeom>
        </p:spPr>
      </p:pic>
    </p:spTree>
    <p:extLst>
      <p:ext uri="{BB962C8B-B14F-4D97-AF65-F5344CB8AC3E}">
        <p14:creationId xmlns:p14="http://schemas.microsoft.com/office/powerpoint/2010/main" val="346692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FC35A-ED08-F77B-5F1A-EAACDA6FBA5E}"/>
              </a:ext>
            </a:extLst>
          </p:cNvPr>
          <p:cNvSpPr>
            <a:spLocks noGrp="1"/>
          </p:cNvSpPr>
          <p:nvPr>
            <p:ph type="title"/>
          </p:nvPr>
        </p:nvSpPr>
        <p:spPr>
          <a:xfrm>
            <a:off x="838200" y="186613"/>
            <a:ext cx="10515600" cy="1660848"/>
          </a:xfrm>
        </p:spPr>
        <p:txBody>
          <a:bodyPr>
            <a:normAutofit/>
          </a:bodyPr>
          <a:lstStyle/>
          <a:p>
            <a:pPr algn="ctr"/>
            <a:r>
              <a:rPr lang="nl-BE" b="1" u="sng" dirty="0">
                <a:effectLst/>
                <a:latin typeface="Calibri" panose="020F0502020204030204" pitchFamily="34" charset="0"/>
                <a:ea typeface="Calibri" panose="020F0502020204030204" pitchFamily="34" charset="0"/>
                <a:cs typeface="Times New Roman" panose="02020603050405020304" pitchFamily="18" charset="0"/>
              </a:rPr>
              <a:t>Inhoudsoverzicht</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p:txBody>
      </p:sp>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838200" y="1530220"/>
            <a:ext cx="10515600" cy="4646743"/>
          </a:xfrm>
        </p:spPr>
        <p:txBody>
          <a:bodyPr>
            <a:normAutofit/>
          </a:bodyPr>
          <a:lstStyle/>
          <a:p>
            <a:r>
              <a:rPr lang="nl-BE" dirty="0"/>
              <a:t>Pagina 3   </a:t>
            </a:r>
            <a:r>
              <a:rPr lang="nl-BE" dirty="0">
                <a:sym typeface="Wingdings" panose="05000000000000000000" pitchFamily="2" charset="2"/>
              </a:rPr>
              <a:t>   </a:t>
            </a:r>
            <a:r>
              <a:rPr lang="nl-BE" dirty="0">
                <a:sym typeface="Wingdings" panose="05000000000000000000" pitchFamily="2" charset="2"/>
                <a:hlinkClick r:id="rId3" action="ppaction://hlinksldjump"/>
              </a:rPr>
              <a:t>Paswoord vergeten?</a:t>
            </a:r>
            <a:endParaRPr lang="nl-BE" dirty="0">
              <a:sym typeface="Wingdings" panose="05000000000000000000" pitchFamily="2" charset="2"/>
            </a:endParaRPr>
          </a:p>
          <a:p>
            <a:pPr marL="0" indent="0">
              <a:buNone/>
            </a:pPr>
            <a:endParaRPr lang="nl-BE" dirty="0">
              <a:sym typeface="Wingdings" panose="05000000000000000000" pitchFamily="2" charset="2"/>
            </a:endParaRPr>
          </a:p>
          <a:p>
            <a:r>
              <a:rPr lang="nl-BE" dirty="0">
                <a:sym typeface="Wingdings" panose="05000000000000000000" pitchFamily="2" charset="2"/>
              </a:rPr>
              <a:t>Pagina 5      </a:t>
            </a:r>
            <a:r>
              <a:rPr lang="nl-BE" dirty="0">
                <a:sym typeface="Wingdings" panose="05000000000000000000" pitchFamily="2" charset="2"/>
                <a:hlinkClick r:id="rId4" action="ppaction://hlinksldjump"/>
              </a:rPr>
              <a:t>Hoe start je met het ingeven van een wedstrijdblad?</a:t>
            </a:r>
            <a:endParaRPr lang="nl-BE" dirty="0">
              <a:sym typeface="Wingdings" panose="05000000000000000000" pitchFamily="2" charset="2"/>
            </a:endParaRPr>
          </a:p>
          <a:p>
            <a:endParaRPr lang="nl-BE" dirty="0">
              <a:sym typeface="Wingdings" panose="05000000000000000000" pitchFamily="2" charset="2"/>
            </a:endParaRPr>
          </a:p>
          <a:p>
            <a:r>
              <a:rPr lang="nl-BE" dirty="0">
                <a:sym typeface="Wingdings" panose="05000000000000000000" pitchFamily="2" charset="2"/>
              </a:rPr>
              <a:t>Pagina 15     </a:t>
            </a:r>
            <a:r>
              <a:rPr lang="nl-BE" dirty="0">
                <a:sym typeface="Wingdings" panose="05000000000000000000" pitchFamily="2" charset="2"/>
                <a:hlinkClick r:id="rId5" action="ppaction://hlinksldjump"/>
              </a:rPr>
              <a:t>Hoe geef je een testmatch in?</a:t>
            </a:r>
            <a:endParaRPr lang="nl-BE" dirty="0">
              <a:sym typeface="Wingdings" panose="05000000000000000000" pitchFamily="2" charset="2"/>
            </a:endParaRPr>
          </a:p>
          <a:p>
            <a:endParaRPr lang="nl-BE" dirty="0">
              <a:sym typeface="Wingdings" panose="05000000000000000000" pitchFamily="2" charset="2"/>
            </a:endParaRPr>
          </a:p>
          <a:p>
            <a:r>
              <a:rPr lang="nl-BE" dirty="0">
                <a:sym typeface="Wingdings" panose="05000000000000000000" pitchFamily="2" charset="2"/>
              </a:rPr>
              <a:t>Pagina 17      </a:t>
            </a:r>
            <a:r>
              <a:rPr lang="nl-BE" dirty="0">
                <a:sym typeface="Wingdings" panose="05000000000000000000" pitchFamily="2" charset="2"/>
                <a:hlinkClick r:id="rId6" action="ppaction://hlinksldjump"/>
              </a:rPr>
              <a:t>Even door het ploegmenu…</a:t>
            </a:r>
            <a:endParaRPr lang="nl-BE" dirty="0">
              <a:sym typeface="Wingdings" panose="05000000000000000000" pitchFamily="2" charset="2"/>
            </a:endParaRPr>
          </a:p>
          <a:p>
            <a:pPr marL="0" indent="0">
              <a:buNone/>
            </a:pPr>
            <a:endParaRPr lang="nl-BE" dirty="0">
              <a:sym typeface="Wingdings" panose="05000000000000000000" pitchFamily="2" charset="2"/>
            </a:endParaRPr>
          </a:p>
          <a:p>
            <a:r>
              <a:rPr lang="nl-BE" dirty="0">
                <a:sym typeface="Wingdings" panose="05000000000000000000" pitchFamily="2" charset="2"/>
              </a:rPr>
              <a:t>Pagina 19      </a:t>
            </a:r>
            <a:r>
              <a:rPr lang="nl-BE" dirty="0">
                <a:sym typeface="Wingdings" panose="05000000000000000000" pitchFamily="2" charset="2"/>
                <a:hlinkClick r:id="rId7" action="ppaction://hlinksldjump"/>
              </a:rPr>
              <a:t>Hoe vraag ik een wedstrijdverplaatsing aan?</a:t>
            </a:r>
            <a:endParaRPr lang="nl-BE" dirty="0">
              <a:sym typeface="Wingdings" panose="05000000000000000000" pitchFamily="2" charset="2"/>
            </a:endParaRPr>
          </a:p>
        </p:txBody>
      </p:sp>
    </p:spTree>
    <p:extLst>
      <p:ext uri="{BB962C8B-B14F-4D97-AF65-F5344CB8AC3E}">
        <p14:creationId xmlns:p14="http://schemas.microsoft.com/office/powerpoint/2010/main" val="332967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79561" y="0"/>
            <a:ext cx="11533517" cy="6858000"/>
          </a:xfrm>
        </p:spPr>
        <p:txBody>
          <a:bodyPr>
            <a:normAutofit/>
          </a:bodyPr>
          <a:lstStyle/>
          <a:p>
            <a:endParaRPr lang="nl-BE" sz="1400" dirty="0"/>
          </a:p>
          <a:p>
            <a:pPr marL="0" indent="0">
              <a:buNone/>
            </a:pPr>
            <a:r>
              <a:rPr lang="nl-BE" sz="1400" dirty="0"/>
              <a:t>Wanneer je de aanvraag hebt ingediend zul je zien dat de wedstrijd onder “Verstuurde aanvragen” staat.</a:t>
            </a:r>
          </a:p>
          <a:p>
            <a:pPr marL="342900" indent="-342900">
              <a:buFont typeface="+mj-lt"/>
              <a:buAutoNum type="arabicPeriod" startAt="5"/>
            </a:pPr>
            <a:endParaRPr lang="nl-BE" sz="1400" dirty="0"/>
          </a:p>
          <a:p>
            <a:pPr marL="342900" indent="-342900">
              <a:buFont typeface="+mj-lt"/>
              <a:buAutoNum type="arabicPeriod" startAt="5"/>
            </a:pPr>
            <a:endParaRPr lang="nl-BE" sz="1400" dirty="0"/>
          </a:p>
          <a:p>
            <a:pPr marL="342900" indent="-342900">
              <a:buFont typeface="+mj-lt"/>
              <a:buAutoNum type="arabicPeriod" startAt="5"/>
            </a:pPr>
            <a:endParaRPr lang="nl-BE" sz="1400" dirty="0"/>
          </a:p>
          <a:p>
            <a:pPr marL="0" indent="0">
              <a:buNone/>
            </a:pPr>
            <a:r>
              <a:rPr lang="nl-BE" sz="1400" dirty="0"/>
              <a:t>Ploeg B zal op dat moment een mail krijgen met volgende opschrift:</a:t>
            </a:r>
            <a:br>
              <a:rPr lang="nl-BE" sz="1400" dirty="0"/>
            </a:br>
            <a:br>
              <a:rPr lang="nl-BE" sz="1400" dirty="0"/>
            </a:br>
            <a:br>
              <a:rPr lang="nl-BE" sz="1400" dirty="0"/>
            </a:br>
            <a:br>
              <a:rPr lang="nl-BE" sz="1400" dirty="0"/>
            </a:br>
            <a:br>
              <a:rPr lang="nl-BE" sz="1400" dirty="0"/>
            </a:br>
            <a:br>
              <a:rPr lang="nl-BE" sz="1400" dirty="0"/>
            </a:br>
            <a:r>
              <a:rPr lang="nl-BE" sz="1400" dirty="0"/>
              <a:t>Wanneer je deze opent krijg je volgende te zien:</a:t>
            </a:r>
          </a:p>
        </p:txBody>
      </p:sp>
      <p:pic>
        <p:nvPicPr>
          <p:cNvPr id="4" name="Afbeelding 3">
            <a:extLst>
              <a:ext uri="{FF2B5EF4-FFF2-40B4-BE49-F238E27FC236}">
                <a16:creationId xmlns:a16="http://schemas.microsoft.com/office/drawing/2014/main" id="{06EDBCB5-9423-CAEC-B0B0-48B0BB70628E}"/>
              </a:ext>
            </a:extLst>
          </p:cNvPr>
          <p:cNvPicPr>
            <a:picLocks noChangeAspect="1"/>
          </p:cNvPicPr>
          <p:nvPr/>
        </p:nvPicPr>
        <p:blipFill>
          <a:blip r:embed="rId3"/>
          <a:stretch>
            <a:fillRect/>
          </a:stretch>
        </p:blipFill>
        <p:spPr>
          <a:xfrm>
            <a:off x="799662" y="672530"/>
            <a:ext cx="10592676" cy="866366"/>
          </a:xfrm>
          <a:prstGeom prst="rect">
            <a:avLst/>
          </a:prstGeom>
        </p:spPr>
      </p:pic>
      <p:pic>
        <p:nvPicPr>
          <p:cNvPr id="6" name="Afbeelding 5">
            <a:extLst>
              <a:ext uri="{FF2B5EF4-FFF2-40B4-BE49-F238E27FC236}">
                <a16:creationId xmlns:a16="http://schemas.microsoft.com/office/drawing/2014/main" id="{1EED9EBD-E448-E882-FCC9-20C62BA26B78}"/>
              </a:ext>
            </a:extLst>
          </p:cNvPr>
          <p:cNvPicPr>
            <a:picLocks noChangeAspect="1"/>
          </p:cNvPicPr>
          <p:nvPr/>
        </p:nvPicPr>
        <p:blipFill>
          <a:blip r:embed="rId4"/>
          <a:stretch>
            <a:fillRect/>
          </a:stretch>
        </p:blipFill>
        <p:spPr>
          <a:xfrm>
            <a:off x="799662" y="2005544"/>
            <a:ext cx="4046571" cy="586791"/>
          </a:xfrm>
          <a:prstGeom prst="rect">
            <a:avLst/>
          </a:prstGeom>
        </p:spPr>
      </p:pic>
      <p:pic>
        <p:nvPicPr>
          <p:cNvPr id="8" name="Afbeelding 7">
            <a:extLst>
              <a:ext uri="{FF2B5EF4-FFF2-40B4-BE49-F238E27FC236}">
                <a16:creationId xmlns:a16="http://schemas.microsoft.com/office/drawing/2014/main" id="{1FAF13FF-231B-4A61-F589-D41C306E6AC7}"/>
              </a:ext>
            </a:extLst>
          </p:cNvPr>
          <p:cNvPicPr>
            <a:picLocks noChangeAspect="1"/>
          </p:cNvPicPr>
          <p:nvPr/>
        </p:nvPicPr>
        <p:blipFill>
          <a:blip r:embed="rId5"/>
          <a:stretch>
            <a:fillRect/>
          </a:stretch>
        </p:blipFill>
        <p:spPr>
          <a:xfrm>
            <a:off x="799662" y="3144329"/>
            <a:ext cx="3767430" cy="3557314"/>
          </a:xfrm>
          <a:prstGeom prst="rect">
            <a:avLst/>
          </a:prstGeom>
        </p:spPr>
      </p:pic>
      <p:sp>
        <p:nvSpPr>
          <p:cNvPr id="9" name="Rechteraccolade 8">
            <a:extLst>
              <a:ext uri="{FF2B5EF4-FFF2-40B4-BE49-F238E27FC236}">
                <a16:creationId xmlns:a16="http://schemas.microsoft.com/office/drawing/2014/main" id="{A626F0D2-D7E0-0CEA-50C1-F0A5047612ED}"/>
              </a:ext>
            </a:extLst>
          </p:cNvPr>
          <p:cNvSpPr/>
          <p:nvPr/>
        </p:nvSpPr>
        <p:spPr>
          <a:xfrm>
            <a:off x="4987192" y="3170743"/>
            <a:ext cx="577970" cy="351957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Tekstvak 9">
            <a:extLst>
              <a:ext uri="{FF2B5EF4-FFF2-40B4-BE49-F238E27FC236}">
                <a16:creationId xmlns:a16="http://schemas.microsoft.com/office/drawing/2014/main" id="{32DB4D4C-EC6A-22D3-094B-34AF316ECFDD}"/>
              </a:ext>
            </a:extLst>
          </p:cNvPr>
          <p:cNvSpPr txBox="1"/>
          <p:nvPr/>
        </p:nvSpPr>
        <p:spPr>
          <a:xfrm>
            <a:off x="5831457" y="3507814"/>
            <a:ext cx="4850763" cy="2462213"/>
          </a:xfrm>
          <a:prstGeom prst="rect">
            <a:avLst/>
          </a:prstGeom>
          <a:noFill/>
        </p:spPr>
        <p:txBody>
          <a:bodyPr wrap="square" rtlCol="0">
            <a:spAutoFit/>
          </a:bodyPr>
          <a:lstStyle/>
          <a:p>
            <a:pPr marL="285750" indent="-285750">
              <a:buFont typeface="Arial" panose="020B0604020202020204" pitchFamily="34" charset="0"/>
              <a:buChar char="•"/>
            </a:pPr>
            <a:r>
              <a:rPr lang="nl-BE" sz="1400" dirty="0"/>
              <a:t>Hierin zie je volgende zaken:</a:t>
            </a:r>
          </a:p>
          <a:p>
            <a:pPr marL="285750" indent="-285750">
              <a:buFont typeface="Arial" panose="020B0604020202020204" pitchFamily="34" charset="0"/>
              <a:buChar char="•"/>
            </a:pPr>
            <a:endParaRPr lang="nl-BE" sz="1400" dirty="0"/>
          </a:p>
          <a:p>
            <a:pPr marL="800100" lvl="1" indent="-342900">
              <a:buFont typeface="+mj-lt"/>
              <a:buAutoNum type="arabicPeriod"/>
            </a:pPr>
            <a:r>
              <a:rPr lang="nl-BE" sz="1400" dirty="0"/>
              <a:t>Welke wedstrijd er wordt verplaatst</a:t>
            </a:r>
          </a:p>
          <a:p>
            <a:pPr marL="800100" lvl="1" indent="-342900">
              <a:buFont typeface="+mj-lt"/>
              <a:buAutoNum type="arabicPeriod"/>
            </a:pPr>
            <a:r>
              <a:rPr lang="nl-BE" sz="1400" dirty="0"/>
              <a:t>Oorspronkelijke datum</a:t>
            </a:r>
          </a:p>
          <a:p>
            <a:pPr marL="800100" lvl="1" indent="-342900">
              <a:buFont typeface="+mj-lt"/>
              <a:buAutoNum type="arabicPeriod"/>
            </a:pPr>
            <a:r>
              <a:rPr lang="nl-BE" sz="1400" dirty="0"/>
              <a:t>Voorstel nieuwe datum</a:t>
            </a:r>
          </a:p>
          <a:p>
            <a:pPr marL="800100" lvl="1" indent="-342900">
              <a:buFont typeface="+mj-lt"/>
              <a:buAutoNum type="arabicPeriod"/>
            </a:pPr>
            <a:r>
              <a:rPr lang="nl-BE" sz="1400" dirty="0"/>
              <a:t>Reden van verplaatsing</a:t>
            </a:r>
          </a:p>
          <a:p>
            <a:pPr marL="800100" lvl="1" indent="-342900">
              <a:buFont typeface="+mj-lt"/>
              <a:buAutoNum type="arabicPeriod"/>
            </a:pPr>
            <a:endParaRPr lang="nl-BE" sz="1400" dirty="0"/>
          </a:p>
          <a:p>
            <a:pPr marL="800100" lvl="1" indent="-342900">
              <a:buFont typeface="+mj-lt"/>
              <a:buAutoNum type="arabicPeriod"/>
            </a:pPr>
            <a:endParaRPr lang="nl-BE" sz="1400" dirty="0"/>
          </a:p>
          <a:p>
            <a:pPr lvl="1"/>
            <a:r>
              <a:rPr lang="nl-BE" sz="1400" dirty="0"/>
              <a:t>Deze is dus af te handelen in het EW door</a:t>
            </a:r>
            <a:br>
              <a:rPr lang="nl-BE" sz="1400" dirty="0"/>
            </a:br>
            <a:r>
              <a:rPr lang="nl-BE" sz="1400" dirty="0"/>
              <a:t>in te loggen met je login en paswoord en </a:t>
            </a:r>
            <a:br>
              <a:rPr lang="nl-BE" sz="1400" dirty="0"/>
            </a:br>
            <a:r>
              <a:rPr lang="nl-BE" sz="1400" dirty="0"/>
              <a:t>dan ook naar </a:t>
            </a:r>
            <a:r>
              <a:rPr lang="nl-BE" sz="1400" u="sng" dirty="0"/>
              <a:t>Ploegmenu</a:t>
            </a:r>
            <a:r>
              <a:rPr lang="nl-BE" sz="1400" dirty="0"/>
              <a:t> gaan en </a:t>
            </a:r>
            <a:r>
              <a:rPr lang="nl-BE" sz="1400" u="sng" dirty="0"/>
              <a:t>Wedstrijd Verplaatsen.</a:t>
            </a:r>
          </a:p>
        </p:txBody>
      </p:sp>
    </p:spTree>
    <p:extLst>
      <p:ext uri="{BB962C8B-B14F-4D97-AF65-F5344CB8AC3E}">
        <p14:creationId xmlns:p14="http://schemas.microsoft.com/office/powerpoint/2010/main" val="224145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01925" y="0"/>
            <a:ext cx="11637033" cy="6858000"/>
          </a:xfrm>
        </p:spPr>
        <p:txBody>
          <a:bodyPr>
            <a:normAutofit/>
          </a:bodyPr>
          <a:lstStyle/>
          <a:p>
            <a:endParaRPr lang="nl-BE" sz="1400" dirty="0"/>
          </a:p>
          <a:p>
            <a:pPr marL="0" indent="0">
              <a:buNone/>
            </a:pPr>
            <a:r>
              <a:rPr lang="nl-BE" sz="1400" dirty="0"/>
              <a:t>Ploeg B krijgt dan volgende balkje zien onder “</a:t>
            </a:r>
            <a:r>
              <a:rPr lang="nl-BE" sz="1400" u="sng" dirty="0"/>
              <a:t>Ontvangen aanvragen</a:t>
            </a:r>
            <a:r>
              <a:rPr lang="nl-BE" sz="1400" dirty="0"/>
              <a:t>”</a:t>
            </a:r>
            <a:br>
              <a:rPr lang="nl-BE" sz="1400" dirty="0"/>
            </a:br>
            <a:br>
              <a:rPr lang="nl-BE" sz="1400" dirty="0"/>
            </a:br>
            <a:br>
              <a:rPr lang="nl-BE" sz="1400" dirty="0"/>
            </a:br>
            <a:br>
              <a:rPr lang="nl-BE" sz="1400" dirty="0"/>
            </a:br>
            <a:br>
              <a:rPr lang="nl-BE" sz="1400" dirty="0"/>
            </a:br>
            <a:br>
              <a:rPr lang="nl-BE" sz="1400" dirty="0"/>
            </a:br>
            <a:br>
              <a:rPr lang="nl-BE" sz="1400" dirty="0"/>
            </a:br>
            <a:r>
              <a:rPr lang="nl-BE" sz="1400" dirty="0"/>
              <a:t>Wanneer je nu op het groen vinkje klikt (goedkeuren) krijg je een Pop-up waar je een opmerking kan achterlaten. Op het moment dat je de aanvraag hebt verwerkt, zullen er 2 mails vertrekken. De eerste zal naar de vragende partij zijn en de andere is naar de verantwoordelijke binnen uw verbond.</a:t>
            </a:r>
            <a:br>
              <a:rPr lang="nl-BE" sz="1400" dirty="0">
                <a:highlight>
                  <a:srgbClr val="FFFF00"/>
                </a:highlight>
              </a:rPr>
            </a:br>
            <a:br>
              <a:rPr lang="nl-BE" sz="1400" dirty="0">
                <a:highlight>
                  <a:srgbClr val="FFFF00"/>
                </a:highlight>
              </a:rPr>
            </a:br>
            <a:br>
              <a:rPr lang="nl-BE" sz="1400" dirty="0">
                <a:highlight>
                  <a:srgbClr val="FFFF00"/>
                </a:highlight>
              </a:rPr>
            </a:br>
            <a:br>
              <a:rPr lang="nl-BE" sz="1400" dirty="0">
                <a:highlight>
                  <a:srgbClr val="FFFF00"/>
                </a:highlight>
              </a:rPr>
            </a:br>
            <a:br>
              <a:rPr lang="nl-BE" sz="1400" dirty="0">
                <a:highlight>
                  <a:srgbClr val="FFFF00"/>
                </a:highlight>
              </a:rPr>
            </a:br>
            <a:br>
              <a:rPr lang="nl-BE" sz="1400" dirty="0">
                <a:highlight>
                  <a:srgbClr val="FFFF00"/>
                </a:highlight>
              </a:rPr>
            </a:br>
            <a:br>
              <a:rPr lang="nl-BE" sz="1400" dirty="0">
                <a:highlight>
                  <a:srgbClr val="FFFF00"/>
                </a:highlight>
              </a:rPr>
            </a:br>
            <a:br>
              <a:rPr lang="nl-BE" sz="1400" dirty="0">
                <a:highlight>
                  <a:srgbClr val="FFFF00"/>
                </a:highlight>
              </a:rPr>
            </a:br>
            <a:r>
              <a:rPr lang="nl-BE" sz="1400" dirty="0">
                <a:highlight>
                  <a:srgbClr val="FFFF00"/>
                </a:highlight>
              </a:rPr>
              <a:t>	</a:t>
            </a:r>
            <a:br>
              <a:rPr lang="nl-BE" sz="1400" dirty="0">
                <a:highlight>
                  <a:srgbClr val="FFFF00"/>
                </a:highlight>
              </a:rPr>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endParaRPr lang="nl-BE" sz="1400" dirty="0"/>
          </a:p>
        </p:txBody>
      </p:sp>
      <p:pic>
        <p:nvPicPr>
          <p:cNvPr id="5" name="Afbeelding 4">
            <a:extLst>
              <a:ext uri="{FF2B5EF4-FFF2-40B4-BE49-F238E27FC236}">
                <a16:creationId xmlns:a16="http://schemas.microsoft.com/office/drawing/2014/main" id="{DA9D2310-2ACC-272D-D335-764D3D916AAF}"/>
              </a:ext>
            </a:extLst>
          </p:cNvPr>
          <p:cNvPicPr>
            <a:picLocks noChangeAspect="1"/>
          </p:cNvPicPr>
          <p:nvPr/>
        </p:nvPicPr>
        <p:blipFill>
          <a:blip r:embed="rId3"/>
          <a:stretch>
            <a:fillRect/>
          </a:stretch>
        </p:blipFill>
        <p:spPr>
          <a:xfrm>
            <a:off x="577970" y="681037"/>
            <a:ext cx="9754695" cy="841776"/>
          </a:xfrm>
          <a:prstGeom prst="rect">
            <a:avLst/>
          </a:prstGeom>
        </p:spPr>
      </p:pic>
      <p:pic>
        <p:nvPicPr>
          <p:cNvPr id="7" name="Afbeelding 6">
            <a:extLst>
              <a:ext uri="{FF2B5EF4-FFF2-40B4-BE49-F238E27FC236}">
                <a16:creationId xmlns:a16="http://schemas.microsoft.com/office/drawing/2014/main" id="{D0AB0368-A7F1-F22A-085E-C5372FC69C79}"/>
              </a:ext>
            </a:extLst>
          </p:cNvPr>
          <p:cNvPicPr>
            <a:picLocks noChangeAspect="1"/>
          </p:cNvPicPr>
          <p:nvPr/>
        </p:nvPicPr>
        <p:blipFill>
          <a:blip r:embed="rId4"/>
          <a:stretch>
            <a:fillRect/>
          </a:stretch>
        </p:blipFill>
        <p:spPr>
          <a:xfrm>
            <a:off x="724619" y="2589163"/>
            <a:ext cx="3566469" cy="2270957"/>
          </a:xfrm>
          <a:prstGeom prst="rect">
            <a:avLst/>
          </a:prstGeom>
        </p:spPr>
      </p:pic>
      <p:pic>
        <p:nvPicPr>
          <p:cNvPr id="9" name="Afbeelding 8">
            <a:extLst>
              <a:ext uri="{FF2B5EF4-FFF2-40B4-BE49-F238E27FC236}">
                <a16:creationId xmlns:a16="http://schemas.microsoft.com/office/drawing/2014/main" id="{48C61441-7E91-3B99-13EC-BCC61BFF14DE}"/>
              </a:ext>
            </a:extLst>
          </p:cNvPr>
          <p:cNvPicPr>
            <a:picLocks noChangeAspect="1"/>
          </p:cNvPicPr>
          <p:nvPr/>
        </p:nvPicPr>
        <p:blipFill>
          <a:blip r:embed="rId5"/>
          <a:stretch>
            <a:fillRect/>
          </a:stretch>
        </p:blipFill>
        <p:spPr>
          <a:xfrm>
            <a:off x="6120441" y="2589163"/>
            <a:ext cx="4320444" cy="3587800"/>
          </a:xfrm>
          <a:prstGeom prst="rect">
            <a:avLst/>
          </a:prstGeom>
        </p:spPr>
      </p:pic>
      <p:sp>
        <p:nvSpPr>
          <p:cNvPr id="10" name="Pijl: rechts 9">
            <a:extLst>
              <a:ext uri="{FF2B5EF4-FFF2-40B4-BE49-F238E27FC236}">
                <a16:creationId xmlns:a16="http://schemas.microsoft.com/office/drawing/2014/main" id="{94C765E2-CF12-DE4D-E420-E72FF49F0F05}"/>
              </a:ext>
            </a:extLst>
          </p:cNvPr>
          <p:cNvSpPr/>
          <p:nvPr/>
        </p:nvSpPr>
        <p:spPr>
          <a:xfrm>
            <a:off x="4684143" y="3502325"/>
            <a:ext cx="897148" cy="3019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7736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01925" y="0"/>
            <a:ext cx="11524890" cy="6176963"/>
          </a:xfrm>
        </p:spPr>
        <p:txBody>
          <a:bodyPr>
            <a:normAutofit/>
          </a:bodyPr>
          <a:lstStyle/>
          <a:p>
            <a:pPr marL="342900" indent="-342900">
              <a:buFont typeface="+mj-lt"/>
              <a:buAutoNum type="arabicPeriod" startAt="8"/>
            </a:pPr>
            <a:endParaRPr lang="nl-BE" sz="1400" dirty="0"/>
          </a:p>
          <a:p>
            <a:pPr marL="0" indent="0">
              <a:buNone/>
            </a:pPr>
            <a:r>
              <a:rPr lang="nl-BE" sz="1400" dirty="0"/>
              <a:t>Ook de verantwoordelijke van het verbond zal moeten inloggen en de Aanvragen moeten behandelen. Indien dit gebeurd is zullen jullie beiden nog een mail krijgen met de melding dat uw verbond het verzoek heeft geaccepteerd. Ook zal de datum in de kalender automatisch worden aangepast in de kalender en hoeft er verder niets meer te gebeuren. </a:t>
            </a: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br>
              <a:rPr lang="nl-BE" sz="1400" dirty="0"/>
            </a:br>
            <a:r>
              <a:rPr lang="nl-BE" sz="1400" dirty="0"/>
              <a:t>Wanneer je in het ploegmenu op speeldag gaat kijken zal je zien dat deze in kleur staat zodat je dit nog eens duidelijk te zien krijgt dat het om een verplaatste wedstrijd gaat.</a:t>
            </a:r>
            <a:br>
              <a:rPr lang="nl-BE" sz="1400" dirty="0"/>
            </a:br>
            <a:endParaRPr lang="nl-BE" sz="1400" dirty="0"/>
          </a:p>
          <a:p>
            <a:pPr marL="342900" indent="-342900">
              <a:buFont typeface="+mj-lt"/>
              <a:buAutoNum type="arabicPeriod" startAt="8"/>
            </a:pPr>
            <a:endParaRPr lang="nl-BE" sz="1400" dirty="0"/>
          </a:p>
        </p:txBody>
      </p:sp>
      <p:pic>
        <p:nvPicPr>
          <p:cNvPr id="5" name="Afbeelding 4">
            <a:extLst>
              <a:ext uri="{FF2B5EF4-FFF2-40B4-BE49-F238E27FC236}">
                <a16:creationId xmlns:a16="http://schemas.microsoft.com/office/drawing/2014/main" id="{98B30D54-AF17-1F9E-F4B0-2E2CD1FC28CD}"/>
              </a:ext>
            </a:extLst>
          </p:cNvPr>
          <p:cNvPicPr>
            <a:picLocks noChangeAspect="1"/>
          </p:cNvPicPr>
          <p:nvPr/>
        </p:nvPicPr>
        <p:blipFill>
          <a:blip r:embed="rId3"/>
          <a:stretch>
            <a:fillRect/>
          </a:stretch>
        </p:blipFill>
        <p:spPr>
          <a:xfrm>
            <a:off x="552987" y="1218267"/>
            <a:ext cx="11086025" cy="1732191"/>
          </a:xfrm>
          <a:prstGeom prst="rect">
            <a:avLst/>
          </a:prstGeom>
        </p:spPr>
      </p:pic>
      <p:pic>
        <p:nvPicPr>
          <p:cNvPr id="7" name="Afbeelding 6">
            <a:extLst>
              <a:ext uri="{FF2B5EF4-FFF2-40B4-BE49-F238E27FC236}">
                <a16:creationId xmlns:a16="http://schemas.microsoft.com/office/drawing/2014/main" id="{852B0D7E-6548-BF98-2215-7CFFD7A04313}"/>
              </a:ext>
            </a:extLst>
          </p:cNvPr>
          <p:cNvPicPr>
            <a:picLocks noChangeAspect="1"/>
          </p:cNvPicPr>
          <p:nvPr/>
        </p:nvPicPr>
        <p:blipFill>
          <a:blip r:embed="rId4"/>
          <a:stretch>
            <a:fillRect/>
          </a:stretch>
        </p:blipFill>
        <p:spPr>
          <a:xfrm>
            <a:off x="552987" y="4168725"/>
            <a:ext cx="11086025" cy="2163064"/>
          </a:xfrm>
          <a:prstGeom prst="rect">
            <a:avLst/>
          </a:prstGeom>
        </p:spPr>
      </p:pic>
    </p:spTree>
    <p:extLst>
      <p:ext uri="{BB962C8B-B14F-4D97-AF65-F5344CB8AC3E}">
        <p14:creationId xmlns:p14="http://schemas.microsoft.com/office/powerpoint/2010/main" val="154341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FC35A-ED08-F77B-5F1A-EAACDA6FBA5E}"/>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11097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FC35A-ED08-F77B-5F1A-EAACDA6FBA5E}"/>
              </a:ext>
            </a:extLst>
          </p:cNvPr>
          <p:cNvSpPr>
            <a:spLocks noGrp="1"/>
          </p:cNvSpPr>
          <p:nvPr>
            <p:ph type="title"/>
          </p:nvPr>
        </p:nvSpPr>
        <p:spPr>
          <a:xfrm>
            <a:off x="838200" y="1"/>
            <a:ext cx="10515600" cy="862641"/>
          </a:xfrm>
        </p:spPr>
        <p:txBody>
          <a:bodyPr/>
          <a:lstStyle/>
          <a:p>
            <a:pPr algn="ctr"/>
            <a:r>
              <a:rPr lang="nl-BE" b="1" u="sng" dirty="0">
                <a:solidFill>
                  <a:schemeClr val="accent1"/>
                </a:solidFill>
              </a:rPr>
              <a:t>Paswoord vergeten???</a:t>
            </a:r>
            <a:endParaRPr lang="nl-BE" dirty="0"/>
          </a:p>
        </p:txBody>
      </p:sp>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838200" y="862642"/>
            <a:ext cx="10515600" cy="5314321"/>
          </a:xfrm>
        </p:spPr>
        <p:txBody>
          <a:bodyPr>
            <a:normAutofit/>
          </a:bodyPr>
          <a:lstStyle/>
          <a:p>
            <a:pPr>
              <a:lnSpc>
                <a:spcPct val="107000"/>
              </a:lnSpc>
              <a:spcAft>
                <a:spcPts val="800"/>
              </a:spcAft>
            </a:pPr>
            <a:r>
              <a:rPr lang="nl-BE" sz="1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Indien je je paswoord vergeten bent als ploegkapitein kan je dit nu resetten.</a:t>
            </a:r>
            <a:br>
              <a:rPr lang="nl-BE" sz="1400" u="sng" dirty="0">
                <a:effectLst/>
                <a:latin typeface="Calibri" panose="020F0502020204030204" pitchFamily="34" charset="0"/>
                <a:ea typeface="Calibri" panose="020F0502020204030204" pitchFamily="34" charset="0"/>
                <a:cs typeface="Times New Roman" panose="02020603050405020304" pitchFamily="18" charset="0"/>
              </a:rPr>
            </a:br>
            <a:br>
              <a:rPr lang="nl-BE" sz="1400" u="sng" dirty="0">
                <a:effectLst/>
                <a:latin typeface="Calibri" panose="020F0502020204030204" pitchFamily="34" charset="0"/>
                <a:ea typeface="Calibri" panose="020F0502020204030204" pitchFamily="34" charset="0"/>
                <a:cs typeface="Times New Roman" panose="02020603050405020304" pitchFamily="18" charset="0"/>
              </a:rPr>
            </a:br>
            <a:r>
              <a:rPr lang="nl-BE" sz="1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Wie kan dit doen?</a:t>
            </a:r>
            <a:r>
              <a:rPr lang="nl-BE" sz="14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BE" sz="1400" dirty="0">
                <a:effectLst/>
                <a:latin typeface="Calibri" panose="020F0502020204030204" pitchFamily="34" charset="0"/>
                <a:ea typeface="Calibri" panose="020F0502020204030204" pitchFamily="34" charset="0"/>
                <a:cs typeface="Times New Roman" panose="02020603050405020304" pitchFamily="18" charset="0"/>
              </a:rPr>
              <a:t>Enkel de opgegeven </a:t>
            </a:r>
            <a:r>
              <a:rPr lang="nl-BE" sz="1400" u="sng" dirty="0">
                <a:effectLst/>
                <a:latin typeface="Calibri" panose="020F0502020204030204" pitchFamily="34" charset="0"/>
                <a:ea typeface="Calibri" panose="020F0502020204030204" pitchFamily="34" charset="0"/>
                <a:cs typeface="Times New Roman" panose="02020603050405020304" pitchFamily="18" charset="0"/>
              </a:rPr>
              <a:t>ploeg</a:t>
            </a:r>
            <a:r>
              <a:rPr lang="nl-BE" sz="1400" dirty="0">
                <a:effectLst/>
                <a:latin typeface="Calibri" panose="020F0502020204030204" pitchFamily="34" charset="0"/>
                <a:ea typeface="Calibri" panose="020F0502020204030204" pitchFamily="34" charset="0"/>
                <a:cs typeface="Times New Roman" panose="02020603050405020304" pitchFamily="18" charset="0"/>
              </a:rPr>
              <a:t>verantwoordelijke / kapitein kan het paswoord aanpassen of resetten indien zijn emailadres</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ook geregistreerd is in het EW.</a:t>
            </a:r>
          </a:p>
          <a:p>
            <a:pPr>
              <a:lnSpc>
                <a:spcPct val="107000"/>
              </a:lnSpc>
              <a:spcAft>
                <a:spcPts val="800"/>
              </a:spcAft>
            </a:pPr>
            <a:r>
              <a:rPr lang="nl-BE" sz="1400" u="sng"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Hoe doe je dit?</a:t>
            </a:r>
          </a:p>
          <a:p>
            <a:pPr marL="342900" indent="-342900">
              <a:lnSpc>
                <a:spcPct val="107000"/>
              </a:lnSpc>
              <a:spcAft>
                <a:spcPts val="800"/>
              </a:spcAft>
              <a:buFont typeface="+mj-lt"/>
              <a:buAutoNum type="arabicPeriod"/>
            </a:pPr>
            <a:r>
              <a:rPr lang="nl-BE" sz="1400" dirty="0">
                <a:effectLst/>
                <a:latin typeface="Calibri" panose="020F0502020204030204" pitchFamily="34" charset="0"/>
                <a:ea typeface="Calibri" panose="020F0502020204030204" pitchFamily="34" charset="0"/>
                <a:cs typeface="Times New Roman" panose="02020603050405020304" pitchFamily="18" charset="0"/>
              </a:rPr>
              <a:t>Klik op de link die onder de login</a:t>
            </a:r>
            <a:r>
              <a:rPr lang="nl-BE" sz="1400" dirty="0">
                <a:latin typeface="Calibri" panose="020F0502020204030204" pitchFamily="34" charset="0"/>
                <a:ea typeface="Calibri" panose="020F0502020204030204" pitchFamily="34" charset="0"/>
                <a:cs typeface="Times New Roman" panose="02020603050405020304" pitchFamily="18" charset="0"/>
              </a:rPr>
              <a:t>balk staat met vermelding “Wachtwoord vergeten?”</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sz="1400" dirty="0">
                <a:latin typeface="Calibri" panose="020F0502020204030204" pitchFamily="34" charset="0"/>
                <a:ea typeface="Calibri" panose="020F0502020204030204" pitchFamily="34" charset="0"/>
                <a:cs typeface="Times New Roman" panose="02020603050405020304" pitchFamily="18" charset="0"/>
              </a:rPr>
              <a:t>Wanneer je dit gedaan hebt krijg je een balk om je emailadres in te geven.</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sz="1400" dirty="0">
                <a:latin typeface="Calibri" panose="020F0502020204030204" pitchFamily="34" charset="0"/>
                <a:ea typeface="Calibri" panose="020F0502020204030204" pitchFamily="34" charset="0"/>
                <a:cs typeface="Times New Roman" panose="02020603050405020304" pitchFamily="18" charset="0"/>
              </a:rPr>
              <a:t>Geef deze in en verstuur. Je krijgt dan een tekst te zien dat de nodige instructies verstuurd zijn.</a:t>
            </a: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nl-BE" sz="1400" dirty="0">
                <a:effectLst/>
                <a:latin typeface="Calibri" panose="020F0502020204030204" pitchFamily="34" charset="0"/>
                <a:ea typeface="Calibri" panose="020F0502020204030204" pitchFamily="34" charset="0"/>
                <a:cs typeface="Times New Roman" panose="02020603050405020304" pitchFamily="18" charset="0"/>
              </a:rPr>
              <a:t>Ga nu kijken of je een mail gekregen hebt mail krijgen waarin je gevraagd wordt om op een link te klikken.</a:t>
            </a: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endParaRPr lang="nl-BE" sz="1600" dirty="0"/>
          </a:p>
        </p:txBody>
      </p:sp>
      <p:pic>
        <p:nvPicPr>
          <p:cNvPr id="11" name="Afbeelding 10">
            <a:extLst>
              <a:ext uri="{FF2B5EF4-FFF2-40B4-BE49-F238E27FC236}">
                <a16:creationId xmlns:a16="http://schemas.microsoft.com/office/drawing/2014/main" id="{9D63FFE4-B442-CC70-2C27-2A6D70871ACA}"/>
              </a:ext>
            </a:extLst>
          </p:cNvPr>
          <p:cNvPicPr>
            <a:picLocks noChangeAspect="1"/>
          </p:cNvPicPr>
          <p:nvPr/>
        </p:nvPicPr>
        <p:blipFill>
          <a:blip r:embed="rId3"/>
          <a:stretch>
            <a:fillRect/>
          </a:stretch>
        </p:blipFill>
        <p:spPr>
          <a:xfrm>
            <a:off x="1255595" y="3692356"/>
            <a:ext cx="2530059" cy="1060799"/>
          </a:xfrm>
          <a:prstGeom prst="rect">
            <a:avLst/>
          </a:prstGeom>
        </p:spPr>
      </p:pic>
      <p:pic>
        <p:nvPicPr>
          <p:cNvPr id="5" name="Afbeelding 4">
            <a:extLst>
              <a:ext uri="{FF2B5EF4-FFF2-40B4-BE49-F238E27FC236}">
                <a16:creationId xmlns:a16="http://schemas.microsoft.com/office/drawing/2014/main" id="{F6FEDF18-059D-0D13-996D-696B6FCC20A6}"/>
              </a:ext>
            </a:extLst>
          </p:cNvPr>
          <p:cNvPicPr>
            <a:picLocks noChangeAspect="1"/>
          </p:cNvPicPr>
          <p:nvPr/>
        </p:nvPicPr>
        <p:blipFill>
          <a:blip r:embed="rId4"/>
          <a:stretch>
            <a:fillRect/>
          </a:stretch>
        </p:blipFill>
        <p:spPr>
          <a:xfrm>
            <a:off x="3983379" y="3727604"/>
            <a:ext cx="3586348" cy="1025551"/>
          </a:xfrm>
          <a:prstGeom prst="rect">
            <a:avLst/>
          </a:prstGeom>
        </p:spPr>
      </p:pic>
      <p:pic>
        <p:nvPicPr>
          <p:cNvPr id="9" name="Afbeelding 8">
            <a:extLst>
              <a:ext uri="{FF2B5EF4-FFF2-40B4-BE49-F238E27FC236}">
                <a16:creationId xmlns:a16="http://schemas.microsoft.com/office/drawing/2014/main" id="{6E7B58D7-3E7D-1127-9BE1-38E717034737}"/>
              </a:ext>
            </a:extLst>
          </p:cNvPr>
          <p:cNvPicPr>
            <a:picLocks noChangeAspect="1"/>
          </p:cNvPicPr>
          <p:nvPr/>
        </p:nvPicPr>
        <p:blipFill>
          <a:blip r:embed="rId5"/>
          <a:stretch>
            <a:fillRect/>
          </a:stretch>
        </p:blipFill>
        <p:spPr>
          <a:xfrm>
            <a:off x="7767452" y="4080345"/>
            <a:ext cx="3901778" cy="320068"/>
          </a:xfrm>
          <a:prstGeom prst="rect">
            <a:avLst/>
          </a:prstGeom>
        </p:spPr>
      </p:pic>
      <p:pic>
        <p:nvPicPr>
          <p:cNvPr id="4" name="Afbeelding 3">
            <a:extLst>
              <a:ext uri="{FF2B5EF4-FFF2-40B4-BE49-F238E27FC236}">
                <a16:creationId xmlns:a16="http://schemas.microsoft.com/office/drawing/2014/main" id="{EBFE328F-B01E-B68C-E0F3-2B58A0C46E58}"/>
              </a:ext>
            </a:extLst>
          </p:cNvPr>
          <p:cNvPicPr>
            <a:picLocks noChangeAspect="1"/>
          </p:cNvPicPr>
          <p:nvPr/>
        </p:nvPicPr>
        <p:blipFill>
          <a:blip r:embed="rId6"/>
          <a:stretch>
            <a:fillRect/>
          </a:stretch>
        </p:blipFill>
        <p:spPr>
          <a:xfrm>
            <a:off x="1255595" y="5682911"/>
            <a:ext cx="3985605" cy="624894"/>
          </a:xfrm>
          <a:prstGeom prst="rect">
            <a:avLst/>
          </a:prstGeom>
        </p:spPr>
      </p:pic>
    </p:spTree>
    <p:extLst>
      <p:ext uri="{BB962C8B-B14F-4D97-AF65-F5344CB8AC3E}">
        <p14:creationId xmlns:p14="http://schemas.microsoft.com/office/powerpoint/2010/main" val="96826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FC35A-ED08-F77B-5F1A-EAACDA6FBA5E}"/>
              </a:ext>
            </a:extLst>
          </p:cNvPr>
          <p:cNvSpPr>
            <a:spLocks noGrp="1"/>
          </p:cNvSpPr>
          <p:nvPr>
            <p:ph type="title"/>
          </p:nvPr>
        </p:nvSpPr>
        <p:spPr>
          <a:xfrm>
            <a:off x="838200" y="-112143"/>
            <a:ext cx="10515600" cy="66424"/>
          </a:xfrm>
        </p:spPr>
        <p:txBody>
          <a:bodyPr>
            <a:normAutofit fontScale="90000"/>
          </a:bodyPr>
          <a:lstStyle/>
          <a:p>
            <a:endParaRPr lang="nl-BE" dirty="0"/>
          </a:p>
        </p:txBody>
      </p:sp>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0" y="0"/>
            <a:ext cx="5857336" cy="1794967"/>
          </a:xfrm>
        </p:spPr>
        <p:txBody>
          <a:bodyPr>
            <a:normAutofit/>
          </a:bodyPr>
          <a:lstStyle/>
          <a:p>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3"/>
            </a:pPr>
            <a:r>
              <a:rPr lang="nl-BE" sz="1400" dirty="0">
                <a:latin typeface="Calibri" panose="020F0502020204030204" pitchFamily="34" charset="0"/>
                <a:ea typeface="Calibri" panose="020F0502020204030204" pitchFamily="34" charset="0"/>
                <a:cs typeface="Times New Roman" panose="02020603050405020304" pitchFamily="18" charset="0"/>
              </a:rPr>
              <a:t>Wanneer je deze mail opent krijg je volgende te zien met een link </a:t>
            </a:r>
            <a:br>
              <a:rPr lang="nl-BE" sz="1400" dirty="0">
                <a:latin typeface="Calibri" panose="020F0502020204030204" pitchFamily="34" charset="0"/>
                <a:ea typeface="Calibri" panose="020F0502020204030204" pitchFamily="34" charset="0"/>
                <a:cs typeface="Times New Roman" panose="02020603050405020304" pitchFamily="18" charset="0"/>
              </a:rPr>
            </a:br>
            <a:r>
              <a:rPr lang="nl-BE" sz="1400" dirty="0">
                <a:latin typeface="Calibri" panose="020F0502020204030204" pitchFamily="34" charset="0"/>
                <a:ea typeface="Calibri" panose="020F0502020204030204" pitchFamily="34" charset="0"/>
                <a:cs typeface="Times New Roman" panose="02020603050405020304" pitchFamily="18" charset="0"/>
              </a:rPr>
              <a:t>om je paswoord te resetten of aan te passen.</a:t>
            </a:r>
            <a:endParaRPr lang="nl-BE" sz="1400" dirty="0"/>
          </a:p>
        </p:txBody>
      </p:sp>
      <p:sp>
        <p:nvSpPr>
          <p:cNvPr id="5" name="Tekstvak 4">
            <a:extLst>
              <a:ext uri="{FF2B5EF4-FFF2-40B4-BE49-F238E27FC236}">
                <a16:creationId xmlns:a16="http://schemas.microsoft.com/office/drawing/2014/main" id="{8C9524A9-30A6-3082-0F0B-47419416C577}"/>
              </a:ext>
            </a:extLst>
          </p:cNvPr>
          <p:cNvSpPr txBox="1"/>
          <p:nvPr/>
        </p:nvSpPr>
        <p:spPr>
          <a:xfrm>
            <a:off x="6215335" y="274374"/>
            <a:ext cx="6130505" cy="1077218"/>
          </a:xfrm>
          <a:custGeom>
            <a:avLst/>
            <a:gdLst>
              <a:gd name="connsiteX0" fmla="*/ 0 w 6096000"/>
              <a:gd name="connsiteY0" fmla="*/ 0 h 1077218"/>
              <a:gd name="connsiteX1" fmla="*/ 6096000 w 6096000"/>
              <a:gd name="connsiteY1" fmla="*/ 0 h 1077218"/>
              <a:gd name="connsiteX2" fmla="*/ 6096000 w 6096000"/>
              <a:gd name="connsiteY2" fmla="*/ 1077218 h 1077218"/>
              <a:gd name="connsiteX3" fmla="*/ 0 w 6096000"/>
              <a:gd name="connsiteY3" fmla="*/ 1077218 h 1077218"/>
              <a:gd name="connsiteX4" fmla="*/ 0 w 6096000"/>
              <a:gd name="connsiteY4" fmla="*/ 0 h 1077218"/>
              <a:gd name="connsiteX0" fmla="*/ 0 w 6104626"/>
              <a:gd name="connsiteY0" fmla="*/ 138023 h 1077218"/>
              <a:gd name="connsiteX1" fmla="*/ 6104626 w 6104626"/>
              <a:gd name="connsiteY1" fmla="*/ 0 h 1077218"/>
              <a:gd name="connsiteX2" fmla="*/ 6104626 w 6104626"/>
              <a:gd name="connsiteY2" fmla="*/ 1077218 h 1077218"/>
              <a:gd name="connsiteX3" fmla="*/ 8626 w 6104626"/>
              <a:gd name="connsiteY3" fmla="*/ 1077218 h 1077218"/>
              <a:gd name="connsiteX4" fmla="*/ 0 w 6104626"/>
              <a:gd name="connsiteY4" fmla="*/ 138023 h 1077218"/>
              <a:gd name="connsiteX0" fmla="*/ 0 w 6139131"/>
              <a:gd name="connsiteY0" fmla="*/ 0 h 939195"/>
              <a:gd name="connsiteX1" fmla="*/ 6139131 w 6139131"/>
              <a:gd name="connsiteY1" fmla="*/ 43132 h 939195"/>
              <a:gd name="connsiteX2" fmla="*/ 6104626 w 6139131"/>
              <a:gd name="connsiteY2" fmla="*/ 939195 h 939195"/>
              <a:gd name="connsiteX3" fmla="*/ 8626 w 6139131"/>
              <a:gd name="connsiteY3" fmla="*/ 939195 h 939195"/>
              <a:gd name="connsiteX4" fmla="*/ 0 w 6139131"/>
              <a:gd name="connsiteY4" fmla="*/ 0 h 93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9131" h="939195">
                <a:moveTo>
                  <a:pt x="0" y="0"/>
                </a:moveTo>
                <a:lnTo>
                  <a:pt x="6139131" y="43132"/>
                </a:lnTo>
                <a:lnTo>
                  <a:pt x="6104626" y="939195"/>
                </a:lnTo>
                <a:lnTo>
                  <a:pt x="8626" y="939195"/>
                </a:lnTo>
                <a:cubicBezTo>
                  <a:pt x="5751" y="626130"/>
                  <a:pt x="2875" y="313065"/>
                  <a:pt x="0" y="0"/>
                </a:cubicBezTo>
                <a:close/>
              </a:path>
            </a:pathLst>
          </a:custGeom>
          <a:noFill/>
        </p:spPr>
        <p:txBody>
          <a:bodyPr wrap="square" rtlCol="0">
            <a:spAutoFit/>
          </a:bodyPr>
          <a:lstStyle/>
          <a:p>
            <a:pPr marL="342900" indent="-342900">
              <a:buFont typeface="+mj-lt"/>
              <a:buAutoNum type="arabicPeriod" startAt="4"/>
            </a:pPr>
            <a:r>
              <a:rPr lang="nl-BE" sz="1400" dirty="0">
                <a:effectLst/>
                <a:latin typeface="Calibri" panose="020F0502020204030204" pitchFamily="34" charset="0"/>
                <a:ea typeface="Calibri" panose="020F0502020204030204" pitchFamily="34" charset="0"/>
                <a:cs typeface="Times New Roman" panose="02020603050405020304" pitchFamily="18" charset="0"/>
              </a:rPr>
              <a:t>Wanneer je op de link hebt geklikt wordt je automatisch naar het EW omgeleid om daar een nieuw wachtwoord te kiezen.</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p:txBody>
      </p:sp>
      <p:pic>
        <p:nvPicPr>
          <p:cNvPr id="6" name="Afbeelding 5">
            <a:extLst>
              <a:ext uri="{FF2B5EF4-FFF2-40B4-BE49-F238E27FC236}">
                <a16:creationId xmlns:a16="http://schemas.microsoft.com/office/drawing/2014/main" id="{1399FEA4-C14D-414B-F9E3-9031B381B8CB}"/>
              </a:ext>
            </a:extLst>
          </p:cNvPr>
          <p:cNvPicPr>
            <a:picLocks noChangeAspect="1"/>
          </p:cNvPicPr>
          <p:nvPr/>
        </p:nvPicPr>
        <p:blipFill>
          <a:blip r:embed="rId3"/>
          <a:stretch>
            <a:fillRect/>
          </a:stretch>
        </p:blipFill>
        <p:spPr>
          <a:xfrm>
            <a:off x="6357795" y="897483"/>
            <a:ext cx="5319870" cy="2289223"/>
          </a:xfrm>
          <a:prstGeom prst="rect">
            <a:avLst/>
          </a:prstGeom>
        </p:spPr>
      </p:pic>
      <p:pic>
        <p:nvPicPr>
          <p:cNvPr id="7" name="Afbeelding 6">
            <a:extLst>
              <a:ext uri="{FF2B5EF4-FFF2-40B4-BE49-F238E27FC236}">
                <a16:creationId xmlns:a16="http://schemas.microsoft.com/office/drawing/2014/main" id="{2908758D-42E8-03F5-32F0-25F9854C0ACD}"/>
              </a:ext>
            </a:extLst>
          </p:cNvPr>
          <p:cNvPicPr>
            <a:picLocks noChangeAspect="1"/>
          </p:cNvPicPr>
          <p:nvPr/>
        </p:nvPicPr>
        <p:blipFill>
          <a:blip r:embed="rId4"/>
          <a:stretch>
            <a:fillRect/>
          </a:stretch>
        </p:blipFill>
        <p:spPr>
          <a:xfrm>
            <a:off x="154482" y="897483"/>
            <a:ext cx="5822185" cy="3044789"/>
          </a:xfrm>
          <a:prstGeom prst="rect">
            <a:avLst/>
          </a:prstGeom>
        </p:spPr>
      </p:pic>
      <p:sp>
        <p:nvSpPr>
          <p:cNvPr id="10" name="Tekstvak 9">
            <a:extLst>
              <a:ext uri="{FF2B5EF4-FFF2-40B4-BE49-F238E27FC236}">
                <a16:creationId xmlns:a16="http://schemas.microsoft.com/office/drawing/2014/main" id="{382143C4-34C0-C343-D7BA-9CDEF0250A39}"/>
              </a:ext>
            </a:extLst>
          </p:cNvPr>
          <p:cNvSpPr txBox="1"/>
          <p:nvPr/>
        </p:nvSpPr>
        <p:spPr>
          <a:xfrm>
            <a:off x="0" y="4237173"/>
            <a:ext cx="7481257" cy="312650"/>
          </a:xfrm>
          <a:prstGeom prst="rect">
            <a:avLst/>
          </a:prstGeom>
          <a:noFill/>
        </p:spPr>
        <p:txBody>
          <a:bodyPr wrap="square">
            <a:spAutoFit/>
          </a:bodyPr>
          <a:lstStyle/>
          <a:p>
            <a:pPr marL="342900" lvl="0" indent="-342900">
              <a:lnSpc>
                <a:spcPct val="107000"/>
              </a:lnSpc>
              <a:spcAft>
                <a:spcPts val="800"/>
              </a:spcAft>
              <a:buFont typeface="+mj-lt"/>
              <a:buAutoNum type="arabicPeriod" startAt="5"/>
            </a:pPr>
            <a:r>
              <a:rPr lang="nl-BE" sz="1400" dirty="0">
                <a:effectLst/>
                <a:latin typeface="Calibri" panose="020F0502020204030204" pitchFamily="34" charset="0"/>
                <a:ea typeface="Calibri" panose="020F0502020204030204" pitchFamily="34" charset="0"/>
                <a:cs typeface="Times New Roman" panose="02020603050405020304" pitchFamily="18" charset="0"/>
              </a:rPr>
              <a:t>Eens dit is gebeurd krijg je de melding dat je paswoord correct is geüpdatet.</a:t>
            </a:r>
          </a:p>
        </p:txBody>
      </p:sp>
      <p:pic>
        <p:nvPicPr>
          <p:cNvPr id="11" name="Afbeelding 10">
            <a:extLst>
              <a:ext uri="{FF2B5EF4-FFF2-40B4-BE49-F238E27FC236}">
                <a16:creationId xmlns:a16="http://schemas.microsoft.com/office/drawing/2014/main" id="{376DA6DC-1B2F-6B09-F33C-FA8786C5EEC1}"/>
              </a:ext>
            </a:extLst>
          </p:cNvPr>
          <p:cNvPicPr>
            <a:picLocks noChangeAspect="1"/>
          </p:cNvPicPr>
          <p:nvPr/>
        </p:nvPicPr>
        <p:blipFill>
          <a:blip r:embed="rId5"/>
          <a:stretch>
            <a:fillRect/>
          </a:stretch>
        </p:blipFill>
        <p:spPr>
          <a:xfrm>
            <a:off x="392512" y="4680548"/>
            <a:ext cx="2383743" cy="1956986"/>
          </a:xfrm>
          <a:prstGeom prst="rect">
            <a:avLst/>
          </a:prstGeom>
        </p:spPr>
      </p:pic>
      <p:sp>
        <p:nvSpPr>
          <p:cNvPr id="4" name="Tekstvak 3">
            <a:extLst>
              <a:ext uri="{FF2B5EF4-FFF2-40B4-BE49-F238E27FC236}">
                <a16:creationId xmlns:a16="http://schemas.microsoft.com/office/drawing/2014/main" id="{5286AB7C-BB1D-98A2-CF98-465EF0755890}"/>
              </a:ext>
            </a:extLst>
          </p:cNvPr>
          <p:cNvSpPr txBox="1"/>
          <p:nvPr/>
        </p:nvSpPr>
        <p:spPr>
          <a:xfrm>
            <a:off x="6215334" y="3186706"/>
            <a:ext cx="6130505" cy="738664"/>
          </a:xfrm>
          <a:custGeom>
            <a:avLst/>
            <a:gdLst>
              <a:gd name="connsiteX0" fmla="*/ 0 w 6096000"/>
              <a:gd name="connsiteY0" fmla="*/ 0 h 1077218"/>
              <a:gd name="connsiteX1" fmla="*/ 6096000 w 6096000"/>
              <a:gd name="connsiteY1" fmla="*/ 0 h 1077218"/>
              <a:gd name="connsiteX2" fmla="*/ 6096000 w 6096000"/>
              <a:gd name="connsiteY2" fmla="*/ 1077218 h 1077218"/>
              <a:gd name="connsiteX3" fmla="*/ 0 w 6096000"/>
              <a:gd name="connsiteY3" fmla="*/ 1077218 h 1077218"/>
              <a:gd name="connsiteX4" fmla="*/ 0 w 6096000"/>
              <a:gd name="connsiteY4" fmla="*/ 0 h 1077218"/>
              <a:gd name="connsiteX0" fmla="*/ 0 w 6104626"/>
              <a:gd name="connsiteY0" fmla="*/ 138023 h 1077218"/>
              <a:gd name="connsiteX1" fmla="*/ 6104626 w 6104626"/>
              <a:gd name="connsiteY1" fmla="*/ 0 h 1077218"/>
              <a:gd name="connsiteX2" fmla="*/ 6104626 w 6104626"/>
              <a:gd name="connsiteY2" fmla="*/ 1077218 h 1077218"/>
              <a:gd name="connsiteX3" fmla="*/ 8626 w 6104626"/>
              <a:gd name="connsiteY3" fmla="*/ 1077218 h 1077218"/>
              <a:gd name="connsiteX4" fmla="*/ 0 w 6104626"/>
              <a:gd name="connsiteY4" fmla="*/ 138023 h 1077218"/>
              <a:gd name="connsiteX0" fmla="*/ 0 w 6139131"/>
              <a:gd name="connsiteY0" fmla="*/ 0 h 939195"/>
              <a:gd name="connsiteX1" fmla="*/ 6139131 w 6139131"/>
              <a:gd name="connsiteY1" fmla="*/ 43132 h 939195"/>
              <a:gd name="connsiteX2" fmla="*/ 6104626 w 6139131"/>
              <a:gd name="connsiteY2" fmla="*/ 939195 h 939195"/>
              <a:gd name="connsiteX3" fmla="*/ 8626 w 6139131"/>
              <a:gd name="connsiteY3" fmla="*/ 939195 h 939195"/>
              <a:gd name="connsiteX4" fmla="*/ 0 w 6139131"/>
              <a:gd name="connsiteY4" fmla="*/ 0 h 939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9131" h="939195">
                <a:moveTo>
                  <a:pt x="0" y="0"/>
                </a:moveTo>
                <a:lnTo>
                  <a:pt x="6139131" y="43132"/>
                </a:lnTo>
                <a:lnTo>
                  <a:pt x="6104626" y="939195"/>
                </a:lnTo>
                <a:lnTo>
                  <a:pt x="8626" y="939195"/>
                </a:lnTo>
                <a:cubicBezTo>
                  <a:pt x="5751" y="626130"/>
                  <a:pt x="2875" y="313065"/>
                  <a:pt x="0" y="0"/>
                </a:cubicBezTo>
                <a:close/>
              </a:path>
            </a:pathLst>
          </a:custGeom>
          <a:noFill/>
        </p:spPr>
        <p:txBody>
          <a:bodyPr wrap="square" rtlCol="0">
            <a:spAutoFit/>
          </a:bodyPr>
          <a:lstStyle/>
          <a:p>
            <a:r>
              <a:rPr lang="nl-BE" sz="1400" dirty="0">
                <a:effectLst/>
                <a:latin typeface="Calibri" panose="020F0502020204030204" pitchFamily="34" charset="0"/>
                <a:ea typeface="Calibri" panose="020F0502020204030204" pitchFamily="34" charset="0"/>
                <a:cs typeface="Times New Roman" panose="02020603050405020304" pitchFamily="18" charset="0"/>
              </a:rPr>
              <a:t>Je dient hier zowel email als 2 maal je nieuw gewenste wachtwoord in te vullen.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Daarna klik je op de knop eronder om te bevestigen.</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endParaRPr lang="nl-BE" sz="1400" dirty="0"/>
          </a:p>
        </p:txBody>
      </p:sp>
    </p:spTree>
    <p:extLst>
      <p:ext uri="{BB962C8B-B14F-4D97-AF65-F5344CB8AC3E}">
        <p14:creationId xmlns:p14="http://schemas.microsoft.com/office/powerpoint/2010/main" val="335710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FC35A-ED08-F77B-5F1A-EAACDA6FBA5E}"/>
              </a:ext>
            </a:extLst>
          </p:cNvPr>
          <p:cNvSpPr>
            <a:spLocks noGrp="1"/>
          </p:cNvSpPr>
          <p:nvPr>
            <p:ph type="title"/>
          </p:nvPr>
        </p:nvSpPr>
        <p:spPr>
          <a:xfrm>
            <a:off x="838200" y="1"/>
            <a:ext cx="10515600" cy="741871"/>
          </a:xfrm>
        </p:spPr>
        <p:txBody>
          <a:bodyPr/>
          <a:lstStyle/>
          <a:p>
            <a:pPr algn="ctr"/>
            <a:r>
              <a:rPr lang="nl-BE" u="sng" dirty="0">
                <a:solidFill>
                  <a:schemeClr val="accent1"/>
                </a:solidFill>
              </a:rPr>
              <a:t>Ingeven van het wedstrijdblad.</a:t>
            </a:r>
          </a:p>
        </p:txBody>
      </p:sp>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838200" y="931653"/>
            <a:ext cx="10515600" cy="5245310"/>
          </a:xfrm>
        </p:spPr>
        <p:txBody>
          <a:bodyPr>
            <a:normAutofit/>
          </a:bodyPr>
          <a:lstStyle/>
          <a:p>
            <a:pPr marL="342900" indent="-342900">
              <a:buFont typeface="+mj-lt"/>
              <a:buAutoNum type="arabicPeriod"/>
            </a:pPr>
            <a:r>
              <a:rPr lang="nl-BE" sz="1400" dirty="0">
                <a:effectLst/>
                <a:latin typeface="Calibri" panose="020F0502020204030204" pitchFamily="34" charset="0"/>
                <a:ea typeface="Calibri" panose="020F0502020204030204" pitchFamily="34" charset="0"/>
                <a:cs typeface="Times New Roman" panose="02020603050405020304" pitchFamily="18" charset="0"/>
              </a:rPr>
              <a:t>In vergelijking met het OUDE EW zal je nu zowel als kapitein van de thuisploeg als kapitein van de uitploeg moeten inloggen voor de start van een wedstrijd. Reden hiervoor is dat jullie beiden afzonderlijk jullie eigen ploegopstelling moeten ingeven. Als kapitein ga je naar de site van het elektronisch wedstrijdblad van jouw verbond en log je in met jouw gebruikersnaam en paswoord.</a:t>
            </a:r>
          </a:p>
          <a:p>
            <a:endParaRPr lang="nl-BE" sz="1400" dirty="0"/>
          </a:p>
        </p:txBody>
      </p:sp>
      <p:pic>
        <p:nvPicPr>
          <p:cNvPr id="5" name="Afbeelding 4">
            <a:extLst>
              <a:ext uri="{FF2B5EF4-FFF2-40B4-BE49-F238E27FC236}">
                <a16:creationId xmlns:a16="http://schemas.microsoft.com/office/drawing/2014/main" id="{FCFAF349-7B6A-A79E-3D3A-C5EDCA368501}"/>
              </a:ext>
            </a:extLst>
          </p:cNvPr>
          <p:cNvPicPr>
            <a:picLocks noChangeAspect="1"/>
          </p:cNvPicPr>
          <p:nvPr/>
        </p:nvPicPr>
        <p:blipFill>
          <a:blip r:embed="rId3"/>
          <a:stretch>
            <a:fillRect/>
          </a:stretch>
        </p:blipFill>
        <p:spPr>
          <a:xfrm>
            <a:off x="1302588" y="1809275"/>
            <a:ext cx="9405500" cy="4775024"/>
          </a:xfrm>
          <a:prstGeom prst="rect">
            <a:avLst/>
          </a:prstGeom>
        </p:spPr>
      </p:pic>
    </p:spTree>
    <p:extLst>
      <p:ext uri="{BB962C8B-B14F-4D97-AF65-F5344CB8AC3E}">
        <p14:creationId xmlns:p14="http://schemas.microsoft.com/office/powerpoint/2010/main" val="132821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45058" y="781235"/>
            <a:ext cx="5869620" cy="5395728"/>
          </a:xfrm>
        </p:spPr>
        <p:txBody>
          <a:bodyPr>
            <a:normAutofit/>
          </a:bodyPr>
          <a:lstStyle/>
          <a:p>
            <a:pPr marL="342900" indent="-342900">
              <a:buFont typeface="+mj-lt"/>
              <a:buAutoNum type="arabicPeriod" startAt="2"/>
            </a:pPr>
            <a:r>
              <a:rPr lang="nl-NL" sz="1400" dirty="0"/>
              <a:t>Om naar een wedstrijd te gaan klik op de groene knop “</a:t>
            </a:r>
            <a:r>
              <a:rPr lang="nl-NL" sz="1400" u="sng" dirty="0"/>
              <a:t>Ploegmenu</a:t>
            </a:r>
            <a:r>
              <a:rPr lang="nl-NL" sz="1400" dirty="0"/>
              <a:t>”</a:t>
            </a:r>
          </a:p>
          <a:p>
            <a:pPr marL="342900" indent="-342900">
              <a:buFont typeface="+mj-lt"/>
              <a:buAutoNum type="arabicPeriod" startAt="2"/>
            </a:pPr>
            <a:endParaRPr lang="nl-NL" sz="1400" dirty="0"/>
          </a:p>
          <a:p>
            <a:pPr marL="342900" indent="-342900">
              <a:buFont typeface="+mj-lt"/>
              <a:buAutoNum type="arabicPeriod" startAt="2"/>
            </a:pPr>
            <a:endParaRPr lang="nl-NL" sz="1400" dirty="0"/>
          </a:p>
          <a:p>
            <a:pPr marL="342900" indent="-342900">
              <a:buFont typeface="+mj-lt"/>
              <a:buAutoNum type="arabicPeriod" startAt="2"/>
            </a:pPr>
            <a:endParaRPr lang="nl-NL" sz="1400" dirty="0"/>
          </a:p>
          <a:p>
            <a:pPr marL="342900" indent="-342900">
              <a:buFont typeface="+mj-lt"/>
              <a:buAutoNum type="arabicPeriod" startAt="2"/>
            </a:pPr>
            <a:endParaRPr lang="nl-NL" sz="1400" dirty="0"/>
          </a:p>
          <a:p>
            <a:pPr marL="342900" indent="-342900">
              <a:buFont typeface="+mj-lt"/>
              <a:buAutoNum type="arabicPeriod" startAt="2"/>
            </a:pPr>
            <a:endParaRPr lang="nl-NL" sz="1400" dirty="0"/>
          </a:p>
          <a:p>
            <a:pPr marL="342900" indent="-342900">
              <a:buFont typeface="+mj-lt"/>
              <a:buAutoNum type="arabicPeriod" startAt="2"/>
            </a:pPr>
            <a:endParaRPr lang="nl-NL" sz="1400" dirty="0"/>
          </a:p>
          <a:p>
            <a:pPr marL="342900" indent="-342900">
              <a:buFont typeface="+mj-lt"/>
              <a:buAutoNum type="arabicPeriod" startAt="2"/>
            </a:pPr>
            <a:endParaRPr lang="nl-NL" sz="1400" dirty="0"/>
          </a:p>
          <a:p>
            <a:pPr marL="342900" indent="-342900">
              <a:buFont typeface="+mj-lt"/>
              <a:buAutoNum type="arabicPeriod" startAt="2"/>
            </a:pPr>
            <a:endParaRPr lang="nl-NL" sz="1400" dirty="0"/>
          </a:p>
        </p:txBody>
      </p:sp>
      <p:pic>
        <p:nvPicPr>
          <p:cNvPr id="5" name="Afbeelding 4">
            <a:extLst>
              <a:ext uri="{FF2B5EF4-FFF2-40B4-BE49-F238E27FC236}">
                <a16:creationId xmlns:a16="http://schemas.microsoft.com/office/drawing/2014/main" id="{1ACEE101-4150-A12E-0E20-792846DA8509}"/>
              </a:ext>
            </a:extLst>
          </p:cNvPr>
          <p:cNvPicPr>
            <a:picLocks noChangeAspect="1"/>
          </p:cNvPicPr>
          <p:nvPr/>
        </p:nvPicPr>
        <p:blipFill>
          <a:blip r:embed="rId3"/>
          <a:stretch>
            <a:fillRect/>
          </a:stretch>
        </p:blipFill>
        <p:spPr>
          <a:xfrm>
            <a:off x="675195" y="2034419"/>
            <a:ext cx="4435224" cy="2019475"/>
          </a:xfrm>
          <a:prstGeom prst="rect">
            <a:avLst/>
          </a:prstGeom>
        </p:spPr>
      </p:pic>
      <p:pic>
        <p:nvPicPr>
          <p:cNvPr id="7" name="Afbeelding 6">
            <a:extLst>
              <a:ext uri="{FF2B5EF4-FFF2-40B4-BE49-F238E27FC236}">
                <a16:creationId xmlns:a16="http://schemas.microsoft.com/office/drawing/2014/main" id="{C567C87A-F445-5614-6595-8E6B4D2129C6}"/>
              </a:ext>
            </a:extLst>
          </p:cNvPr>
          <p:cNvPicPr>
            <a:picLocks noChangeAspect="1"/>
          </p:cNvPicPr>
          <p:nvPr/>
        </p:nvPicPr>
        <p:blipFill>
          <a:blip r:embed="rId4"/>
          <a:stretch>
            <a:fillRect/>
          </a:stretch>
        </p:blipFill>
        <p:spPr>
          <a:xfrm>
            <a:off x="6700548" y="2034419"/>
            <a:ext cx="4816257" cy="2789162"/>
          </a:xfrm>
          <a:prstGeom prst="rect">
            <a:avLst/>
          </a:prstGeom>
        </p:spPr>
      </p:pic>
      <p:sp>
        <p:nvSpPr>
          <p:cNvPr id="4" name="Tekstvak 3">
            <a:extLst>
              <a:ext uri="{FF2B5EF4-FFF2-40B4-BE49-F238E27FC236}">
                <a16:creationId xmlns:a16="http://schemas.microsoft.com/office/drawing/2014/main" id="{BDBE1031-70D0-34C0-F18E-CEB890F9368B}"/>
              </a:ext>
            </a:extLst>
          </p:cNvPr>
          <p:cNvSpPr txBox="1"/>
          <p:nvPr/>
        </p:nvSpPr>
        <p:spPr>
          <a:xfrm>
            <a:off x="6460851" y="781235"/>
            <a:ext cx="4802405" cy="1015663"/>
          </a:xfrm>
          <a:prstGeom prst="rect">
            <a:avLst/>
          </a:prstGeom>
          <a:noFill/>
        </p:spPr>
        <p:txBody>
          <a:bodyPr wrap="none" rtlCol="0">
            <a:spAutoFit/>
          </a:bodyPr>
          <a:lstStyle/>
          <a:p>
            <a:pPr marL="342900" indent="-342900">
              <a:buFont typeface="+mj-lt"/>
              <a:buAutoNum type="arabicPeriod" startAt="3"/>
            </a:pPr>
            <a:r>
              <a:rPr lang="nl-BE" sz="1400" dirty="0"/>
              <a:t>Wanneer je hierop klikt zul je merken dat er verschillende </a:t>
            </a:r>
            <a:br>
              <a:rPr lang="nl-BE" sz="1400" dirty="0"/>
            </a:br>
            <a:r>
              <a:rPr lang="nl-BE" sz="1400" dirty="0"/>
              <a:t>mogelijkheden zijn. We nemen nu het eerste “SPEELDAG”, </a:t>
            </a:r>
            <a:br>
              <a:rPr lang="nl-BE" sz="1400" dirty="0"/>
            </a:br>
            <a:r>
              <a:rPr lang="nl-BE" sz="1400" dirty="0"/>
              <a:t>de rest volgt later.</a:t>
            </a:r>
            <a:endParaRPr lang="nl-NL" sz="1400" dirty="0"/>
          </a:p>
          <a:p>
            <a:endParaRPr lang="nl-BE" dirty="0"/>
          </a:p>
        </p:txBody>
      </p:sp>
    </p:spTree>
    <p:extLst>
      <p:ext uri="{BB962C8B-B14F-4D97-AF65-F5344CB8AC3E}">
        <p14:creationId xmlns:p14="http://schemas.microsoft.com/office/powerpoint/2010/main" val="85866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96815" y="0"/>
            <a:ext cx="11378242" cy="6176963"/>
          </a:xfrm>
        </p:spPr>
        <p:txBody>
          <a:bodyPr>
            <a:normAutofit/>
          </a:bodyPr>
          <a:lstStyle/>
          <a:p>
            <a:endParaRPr lang="nl-BE" sz="1400" dirty="0"/>
          </a:p>
          <a:p>
            <a:pPr marL="342900" indent="-342900">
              <a:buFont typeface="+mj-lt"/>
              <a:buAutoNum type="arabicPeriod" startAt="4"/>
            </a:pPr>
            <a:r>
              <a:rPr lang="nl-BE" sz="1400" dirty="0"/>
              <a:t>Wanneer je op “</a:t>
            </a:r>
            <a:r>
              <a:rPr lang="nl-BE" sz="1400" u="sng" dirty="0"/>
              <a:t>Speeldag</a:t>
            </a:r>
            <a:r>
              <a:rPr lang="nl-BE" sz="1400" dirty="0"/>
              <a:t>” hebt geklikt zul je merken dat je in een ander scherm komt waarin je je wedstrijd van die dag ziet staan. Je zal deze ook enkel zien staan op de dag van de wedstrijd zelf. Indien je de dag ervoor gaat kijken komt deze niet tevoorschijn. </a:t>
            </a:r>
            <a:br>
              <a:rPr lang="nl-BE" sz="1400" dirty="0"/>
            </a:br>
            <a:r>
              <a:rPr lang="nl-BE" sz="1400" dirty="0"/>
              <a:t>Wanneer je op “TOON ALLE” gaat klikken zie je alle NIET afgewerkte / nog aankomende wedstrijden van je ploeg.</a:t>
            </a:r>
          </a:p>
          <a:p>
            <a:pPr marL="342900" indent="-342900">
              <a:buFont typeface="+mj-lt"/>
              <a:buAutoNum type="arabicPeriod" startAt="4"/>
            </a:pPr>
            <a:endParaRPr lang="nl-BE" sz="1400" dirty="0"/>
          </a:p>
          <a:p>
            <a:pPr marL="342900" indent="-342900">
              <a:buFont typeface="+mj-lt"/>
              <a:buAutoNum type="arabicPeriod" startAt="4"/>
            </a:pPr>
            <a:endParaRPr lang="nl-BE" sz="1400" dirty="0"/>
          </a:p>
          <a:p>
            <a:pPr marL="342900" indent="-342900">
              <a:buFont typeface="+mj-lt"/>
              <a:buAutoNum type="arabicPeriod" startAt="4"/>
            </a:pPr>
            <a:endParaRPr lang="nl-BE" sz="1400" dirty="0"/>
          </a:p>
          <a:p>
            <a:pPr marL="342900" indent="-342900">
              <a:buFont typeface="+mj-lt"/>
              <a:buAutoNum type="arabicPeriod" startAt="4"/>
            </a:pPr>
            <a:endParaRPr lang="nl-BE" sz="1400" dirty="0"/>
          </a:p>
          <a:p>
            <a:pPr marL="342900" indent="-342900">
              <a:buFont typeface="+mj-lt"/>
              <a:buAutoNum type="arabicPeriod" startAt="4"/>
            </a:pPr>
            <a:endParaRPr lang="nl-BE" sz="1400" dirty="0"/>
          </a:p>
          <a:p>
            <a:pPr marL="342900" indent="-342900">
              <a:buFont typeface="+mj-lt"/>
              <a:buAutoNum type="arabicPeriod" startAt="4"/>
            </a:pPr>
            <a:endParaRPr lang="nl-BE" sz="1400" dirty="0"/>
          </a:p>
          <a:p>
            <a:pPr marL="342900" indent="-342900">
              <a:buFont typeface="+mj-lt"/>
              <a:buAutoNum type="arabicPeriod" startAt="4"/>
            </a:pPr>
            <a:endParaRPr lang="nl-BE" sz="1400" dirty="0"/>
          </a:p>
          <a:p>
            <a:pPr marL="342900" indent="-342900">
              <a:buFont typeface="+mj-lt"/>
              <a:buAutoNum type="arabicPeriod" startAt="4"/>
            </a:pPr>
            <a:endParaRPr lang="nl-BE" sz="1400" dirty="0"/>
          </a:p>
          <a:p>
            <a:pPr marL="342900" indent="-342900">
              <a:buFont typeface="+mj-lt"/>
              <a:buAutoNum type="arabicPeriod" startAt="4"/>
            </a:pPr>
            <a:r>
              <a:rPr lang="nl-BE" sz="1400" dirty="0"/>
              <a:t>Om nu je ploegopstelling in te geven klik je op het vergrootglas dat naast de wedstrijd staat.</a:t>
            </a:r>
          </a:p>
        </p:txBody>
      </p:sp>
      <p:pic>
        <p:nvPicPr>
          <p:cNvPr id="5" name="Afbeelding 4">
            <a:extLst>
              <a:ext uri="{FF2B5EF4-FFF2-40B4-BE49-F238E27FC236}">
                <a16:creationId xmlns:a16="http://schemas.microsoft.com/office/drawing/2014/main" id="{5F50C9E9-F9C0-B998-DF1A-8BC6FC213DAF}"/>
              </a:ext>
            </a:extLst>
          </p:cNvPr>
          <p:cNvPicPr>
            <a:picLocks noChangeAspect="1"/>
          </p:cNvPicPr>
          <p:nvPr/>
        </p:nvPicPr>
        <p:blipFill>
          <a:blip r:embed="rId3"/>
          <a:stretch>
            <a:fillRect/>
          </a:stretch>
        </p:blipFill>
        <p:spPr>
          <a:xfrm>
            <a:off x="676454" y="1129971"/>
            <a:ext cx="10818963" cy="1958510"/>
          </a:xfrm>
          <a:prstGeom prst="rect">
            <a:avLst/>
          </a:prstGeom>
        </p:spPr>
      </p:pic>
      <p:pic>
        <p:nvPicPr>
          <p:cNvPr id="7" name="Afbeelding 6">
            <a:extLst>
              <a:ext uri="{FF2B5EF4-FFF2-40B4-BE49-F238E27FC236}">
                <a16:creationId xmlns:a16="http://schemas.microsoft.com/office/drawing/2014/main" id="{EAFE3FFD-4C83-1E65-6183-1D347A8829E9}"/>
              </a:ext>
            </a:extLst>
          </p:cNvPr>
          <p:cNvPicPr>
            <a:picLocks noChangeAspect="1"/>
          </p:cNvPicPr>
          <p:nvPr/>
        </p:nvPicPr>
        <p:blipFill>
          <a:blip r:embed="rId4"/>
          <a:stretch>
            <a:fillRect/>
          </a:stretch>
        </p:blipFill>
        <p:spPr>
          <a:xfrm>
            <a:off x="676454" y="4095591"/>
            <a:ext cx="10818963" cy="1996613"/>
          </a:xfrm>
          <a:prstGeom prst="rect">
            <a:avLst/>
          </a:prstGeom>
        </p:spPr>
      </p:pic>
    </p:spTree>
    <p:extLst>
      <p:ext uri="{BB962C8B-B14F-4D97-AF65-F5344CB8AC3E}">
        <p14:creationId xmlns:p14="http://schemas.microsoft.com/office/powerpoint/2010/main" val="265667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45057" y="0"/>
            <a:ext cx="11619781" cy="6176963"/>
          </a:xfrm>
        </p:spPr>
        <p:txBody>
          <a:bodyPr>
            <a:normAutofit/>
          </a:bodyPr>
          <a:lstStyle/>
          <a:p>
            <a:endParaRPr lang="nl-BE" sz="1400" dirty="0"/>
          </a:p>
          <a:p>
            <a:pPr marL="342900" indent="-342900">
              <a:buFont typeface="+mj-lt"/>
              <a:buAutoNum type="arabicPeriod" startAt="6"/>
            </a:pPr>
            <a:r>
              <a:rPr lang="nl-BE" sz="1400" dirty="0">
                <a:effectLst/>
                <a:latin typeface="Calibri" panose="020F0502020204030204" pitchFamily="34" charset="0"/>
                <a:ea typeface="Calibri" panose="020F0502020204030204" pitchFamily="34" charset="0"/>
                <a:cs typeface="Times New Roman" panose="02020603050405020304" pitchFamily="18" charset="0"/>
              </a:rPr>
              <a:t>Hier zie je al onmiddellijk dat enkel jouw ploeg kan worden ingegeven en niet de spelers van je tegenstander. Dit moeten ze zelf doen. Op het wedstrijdblad zie je de info met welke speeldag, de datum en tegen wie je de wedstrijd zal spelen. Wanneer je op “SPELER 1” klikt, zul je de namen van je ploeggenoten zien verschijnen en kan je het blad invullen. </a:t>
            </a:r>
            <a:endParaRPr lang="nl-BE" sz="1400" dirty="0"/>
          </a:p>
        </p:txBody>
      </p:sp>
      <p:pic>
        <p:nvPicPr>
          <p:cNvPr id="5" name="Afbeelding 4">
            <a:extLst>
              <a:ext uri="{FF2B5EF4-FFF2-40B4-BE49-F238E27FC236}">
                <a16:creationId xmlns:a16="http://schemas.microsoft.com/office/drawing/2014/main" id="{C0580BAF-B913-89BF-58BE-CF709F8F2246}"/>
              </a:ext>
            </a:extLst>
          </p:cNvPr>
          <p:cNvPicPr>
            <a:picLocks noChangeAspect="1"/>
          </p:cNvPicPr>
          <p:nvPr/>
        </p:nvPicPr>
        <p:blipFill>
          <a:blip r:embed="rId3"/>
          <a:stretch>
            <a:fillRect/>
          </a:stretch>
        </p:blipFill>
        <p:spPr>
          <a:xfrm>
            <a:off x="796505" y="1232313"/>
            <a:ext cx="10716883" cy="5454735"/>
          </a:xfrm>
          <a:prstGeom prst="rect">
            <a:avLst/>
          </a:prstGeom>
        </p:spPr>
      </p:pic>
    </p:spTree>
    <p:extLst>
      <p:ext uri="{BB962C8B-B14F-4D97-AF65-F5344CB8AC3E}">
        <p14:creationId xmlns:p14="http://schemas.microsoft.com/office/powerpoint/2010/main" val="337423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7000" r="-7000"/>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0194DA-536C-6491-5447-11DFE09ADBAA}"/>
              </a:ext>
            </a:extLst>
          </p:cNvPr>
          <p:cNvSpPr>
            <a:spLocks noGrp="1"/>
          </p:cNvSpPr>
          <p:nvPr>
            <p:ph idx="1"/>
          </p:nvPr>
        </p:nvSpPr>
        <p:spPr>
          <a:xfrm>
            <a:off x="319176" y="0"/>
            <a:ext cx="11550771" cy="6176963"/>
          </a:xfrm>
        </p:spPr>
        <p:txBody>
          <a:bodyPr>
            <a:normAutofit/>
          </a:bodyPr>
          <a:lstStyle/>
          <a:p>
            <a:endParaRPr lang="nl-BE" sz="1400" dirty="0"/>
          </a:p>
          <a:p>
            <a:pPr marL="342900" indent="-342900">
              <a:buFont typeface="+mj-lt"/>
              <a:buAutoNum type="arabicPeriod" startAt="7"/>
            </a:pPr>
            <a:r>
              <a:rPr lang="nl-BE" sz="1400" dirty="0"/>
              <a:t>Wanneer je wedstrijdblad is ingevuld heb je nu 2 opties: “</a:t>
            </a:r>
            <a:r>
              <a:rPr lang="nl-BE" sz="1400" u="sng" dirty="0"/>
              <a:t>OPSLAAN</a:t>
            </a:r>
            <a:r>
              <a:rPr lang="nl-BE" sz="1400" dirty="0"/>
              <a:t>” en “</a:t>
            </a:r>
            <a:r>
              <a:rPr lang="nl-BE" sz="1400" u="sng" dirty="0"/>
              <a:t>VASTLEGGEN</a:t>
            </a:r>
            <a:r>
              <a:rPr lang="nl-BE" sz="1400" dirty="0"/>
              <a:t>”</a:t>
            </a:r>
            <a:br>
              <a:rPr lang="nl-BE" sz="1400" dirty="0"/>
            </a:br>
            <a:r>
              <a:rPr lang="nl-BE"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Opslaan</a:t>
            </a:r>
            <a:r>
              <a:rPr lang="nl-BE" sz="1400" dirty="0">
                <a:effectLst/>
                <a:latin typeface="Calibri" panose="020F0502020204030204" pitchFamily="34" charset="0"/>
                <a:ea typeface="Calibri" panose="020F0502020204030204" pitchFamily="34" charset="0"/>
                <a:cs typeface="Times New Roman" panose="02020603050405020304" pitchFamily="18" charset="0"/>
              </a:rPr>
              <a:t> kun je vergelijken met de 6 namen van je ploeg op een briefje schrijven maar nog niet aan de tegenstander afgeven. </a:t>
            </a: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br>
              <a:rPr lang="nl-BE" sz="1400" dirty="0">
                <a:effectLst/>
                <a:latin typeface="Calibri" panose="020F0502020204030204" pitchFamily="34" charset="0"/>
                <a:ea typeface="Calibri" panose="020F0502020204030204" pitchFamily="34" charset="0"/>
                <a:cs typeface="Times New Roman" panose="02020603050405020304" pitchFamily="18" charset="0"/>
              </a:rPr>
            </a:br>
            <a:r>
              <a:rPr lang="nl-BE" sz="1400" dirty="0">
                <a:effectLst/>
                <a:latin typeface="Calibri" panose="020F0502020204030204" pitchFamily="34" charset="0"/>
                <a:ea typeface="Calibri" panose="020F0502020204030204" pitchFamily="34" charset="0"/>
                <a:cs typeface="Times New Roman" panose="02020603050405020304" pitchFamily="18" charset="0"/>
              </a:rPr>
              <a:t>Wanneer je dit aanklikt zul je automatisch terugkeren naar het vorige menu en zal je je eigen ploeg in het lichtblauw zien staan. Hier kan je dan nog een aanpassing doen. In de legende daarboven zie je dat dit overeenkomt met “OPGESLAAN”</a:t>
            </a: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7"/>
            </a:pPr>
            <a:endParaRPr lang="nl-BE" sz="1400" dirty="0"/>
          </a:p>
        </p:txBody>
      </p:sp>
      <p:pic>
        <p:nvPicPr>
          <p:cNvPr id="7" name="Afbeelding 6">
            <a:extLst>
              <a:ext uri="{FF2B5EF4-FFF2-40B4-BE49-F238E27FC236}">
                <a16:creationId xmlns:a16="http://schemas.microsoft.com/office/drawing/2014/main" id="{F0D594D8-89CF-D9F8-9C58-DF275A709192}"/>
              </a:ext>
            </a:extLst>
          </p:cNvPr>
          <p:cNvPicPr>
            <a:picLocks noChangeAspect="1"/>
          </p:cNvPicPr>
          <p:nvPr/>
        </p:nvPicPr>
        <p:blipFill>
          <a:blip r:embed="rId3"/>
          <a:stretch>
            <a:fillRect/>
          </a:stretch>
        </p:blipFill>
        <p:spPr>
          <a:xfrm>
            <a:off x="724618" y="912677"/>
            <a:ext cx="10587487" cy="2782205"/>
          </a:xfrm>
          <a:prstGeom prst="rect">
            <a:avLst/>
          </a:prstGeom>
        </p:spPr>
      </p:pic>
      <p:pic>
        <p:nvPicPr>
          <p:cNvPr id="9" name="Afbeelding 8">
            <a:extLst>
              <a:ext uri="{FF2B5EF4-FFF2-40B4-BE49-F238E27FC236}">
                <a16:creationId xmlns:a16="http://schemas.microsoft.com/office/drawing/2014/main" id="{8EE90480-4078-39D1-0A85-F25650AF5559}"/>
              </a:ext>
            </a:extLst>
          </p:cNvPr>
          <p:cNvPicPr>
            <a:picLocks noChangeAspect="1"/>
          </p:cNvPicPr>
          <p:nvPr/>
        </p:nvPicPr>
        <p:blipFill>
          <a:blip r:embed="rId4"/>
          <a:stretch>
            <a:fillRect/>
          </a:stretch>
        </p:blipFill>
        <p:spPr>
          <a:xfrm>
            <a:off x="724618" y="4607559"/>
            <a:ext cx="10587487" cy="1968775"/>
          </a:xfrm>
          <a:prstGeom prst="rect">
            <a:avLst/>
          </a:prstGeom>
        </p:spPr>
      </p:pic>
    </p:spTree>
    <p:extLst>
      <p:ext uri="{BB962C8B-B14F-4D97-AF65-F5344CB8AC3E}">
        <p14:creationId xmlns:p14="http://schemas.microsoft.com/office/powerpoint/2010/main" val="14608627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CAA404C-B0AD-4776-A30A-C610AE49CEF4}" vid="{95875353-ECC3-4303-94F5-E88FD31A7BC2}"/>
    </a:ext>
  </a:extLst>
</a:theme>
</file>

<file path=docProps/app.xml><?xml version="1.0" encoding="utf-8"?>
<Properties xmlns="http://schemas.openxmlformats.org/officeDocument/2006/extended-properties" xmlns:vt="http://schemas.openxmlformats.org/officeDocument/2006/docPropsVTypes">
  <Template>Presentatie1</Template>
  <TotalTime>0</TotalTime>
  <Words>2439</Words>
  <Application>Microsoft Office PowerPoint</Application>
  <PresentationFormat>Breedbeeld</PresentationFormat>
  <Paragraphs>165</Paragraphs>
  <Slides>23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Calibri Light</vt:lpstr>
      <vt:lpstr>Symbol</vt:lpstr>
      <vt:lpstr>Wingdings</vt:lpstr>
      <vt:lpstr>Kantoorthema</vt:lpstr>
      <vt:lpstr>Handleiding Nieuw Elektronisch Wedstrijdblad</vt:lpstr>
      <vt:lpstr>Inhoudsoverzicht </vt:lpstr>
      <vt:lpstr>Paswoord vergeten???</vt:lpstr>
      <vt:lpstr>PowerPoint-presentatie</vt:lpstr>
      <vt:lpstr>Ingeven van het wedstrijdblad.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geef je een testmatch in?</vt:lpstr>
      <vt:lpstr>PowerPoint-presentatie</vt:lpstr>
      <vt:lpstr>Even door het het ploegmenu…</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Joël Steeman</dc:creator>
  <cp:lastModifiedBy>Joël Steeman</cp:lastModifiedBy>
  <cp:revision>9</cp:revision>
  <dcterms:created xsi:type="dcterms:W3CDTF">2024-07-30T18:59:26Z</dcterms:created>
  <dcterms:modified xsi:type="dcterms:W3CDTF">2024-08-07T17:44:09Z</dcterms:modified>
</cp:coreProperties>
</file>